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60" r:id="rId2"/>
  </p:sldMasterIdLst>
  <p:notesMasterIdLst>
    <p:notesMasterId r:id="rId13"/>
  </p:notesMasterIdLst>
  <p:sldIdLst>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embeddedFontLst>
    <p:embeddedFont>
      <p:font typeface="Lora" pitchFamily="2" charset="0"/>
      <p:regular r:id="rId14"/>
    </p:embeddedFont>
    <p:embeddedFont>
      <p:font typeface="Source Sans Pro" panose="020B0503030403020204" pitchFamily="34" charset="0"/>
      <p:regular r:id="rId15"/>
      <p:bold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font" Target="fonts/font2.fntdata"/><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7156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225B-AC18-0696-22E0-A2962F1C3968}"/>
              </a:ext>
            </a:extLst>
          </p:cNvPr>
          <p:cNvSpPr>
            <a:spLocks noGrp="1"/>
          </p:cNvSpPr>
          <p:nvPr>
            <p:ph type="ctrTitle"/>
          </p:nvPr>
        </p:nvSpPr>
        <p:spPr>
          <a:xfrm>
            <a:off x="1828800" y="1346200"/>
            <a:ext cx="10972800" cy="2865438"/>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9E0CC43-8B3C-B6AB-C41C-93CB639D687C}"/>
              </a:ext>
            </a:extLst>
          </p:cNvPr>
          <p:cNvSpPr>
            <a:spLocks noGrp="1"/>
          </p:cNvSpPr>
          <p:nvPr>
            <p:ph type="subTitle" idx="1"/>
          </p:nvPr>
        </p:nvSpPr>
        <p:spPr>
          <a:xfrm>
            <a:off x="1828800" y="4322763"/>
            <a:ext cx="10972800" cy="19859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095B785-C3A6-B0B4-2CAF-E522CB1C9088}"/>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5" name="Footer Placeholder 4">
            <a:extLst>
              <a:ext uri="{FF2B5EF4-FFF2-40B4-BE49-F238E27FC236}">
                <a16:creationId xmlns:a16="http://schemas.microsoft.com/office/drawing/2014/main" id="{64E3FE8E-F434-15C8-AD8A-5C536146E06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7B33752-F415-A423-542D-C9BF9CF61C33}"/>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1777159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84437-5DF7-9E5D-9D7A-7B2923CD4F4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9E4AB06-794A-0646-BE44-E41B1E5C5B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B02573-8C51-2E9A-32A8-CDF45A3A25FE}"/>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5" name="Footer Placeholder 4">
            <a:extLst>
              <a:ext uri="{FF2B5EF4-FFF2-40B4-BE49-F238E27FC236}">
                <a16:creationId xmlns:a16="http://schemas.microsoft.com/office/drawing/2014/main" id="{8C3FD2EF-E78D-794E-0288-E6C88646B3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4B1F78D-8BDB-11FE-8A50-A7B812460630}"/>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29500568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CFD0A-DA46-B370-2B4D-262DAC97F94E}"/>
              </a:ext>
            </a:extLst>
          </p:cNvPr>
          <p:cNvSpPr>
            <a:spLocks noGrp="1"/>
          </p:cNvSpPr>
          <p:nvPr>
            <p:ph type="title"/>
          </p:nvPr>
        </p:nvSpPr>
        <p:spPr>
          <a:xfrm>
            <a:off x="998538" y="2051050"/>
            <a:ext cx="12619037" cy="3424238"/>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8F24D6E-F3FD-6A9B-A7A3-1D5E45E6107A}"/>
              </a:ext>
            </a:extLst>
          </p:cNvPr>
          <p:cNvSpPr>
            <a:spLocks noGrp="1"/>
          </p:cNvSpPr>
          <p:nvPr>
            <p:ph type="body" idx="1"/>
          </p:nvPr>
        </p:nvSpPr>
        <p:spPr>
          <a:xfrm>
            <a:off x="998538" y="5507038"/>
            <a:ext cx="12619037" cy="180022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B8D10C-E33E-6E49-7827-8620770DE023}"/>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5" name="Footer Placeholder 4">
            <a:extLst>
              <a:ext uri="{FF2B5EF4-FFF2-40B4-BE49-F238E27FC236}">
                <a16:creationId xmlns:a16="http://schemas.microsoft.com/office/drawing/2014/main" id="{06316356-93AF-D389-04A2-9E29DA0E84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181959F-7E62-062F-2956-372092225AC2}"/>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8228705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A01BF-F738-28DF-8620-6ACA03ADFB5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44AFA68-4300-502E-630D-D699C29737EC}"/>
              </a:ext>
            </a:extLst>
          </p:cNvPr>
          <p:cNvSpPr>
            <a:spLocks noGrp="1"/>
          </p:cNvSpPr>
          <p:nvPr>
            <p:ph sz="half" idx="1"/>
          </p:nvPr>
        </p:nvSpPr>
        <p:spPr>
          <a:xfrm>
            <a:off x="1006475" y="2190750"/>
            <a:ext cx="6232525" cy="5221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291EB4C-DC2F-9796-E71D-AD6FA644536B}"/>
              </a:ext>
            </a:extLst>
          </p:cNvPr>
          <p:cNvSpPr>
            <a:spLocks noGrp="1"/>
          </p:cNvSpPr>
          <p:nvPr>
            <p:ph sz="half" idx="2"/>
          </p:nvPr>
        </p:nvSpPr>
        <p:spPr>
          <a:xfrm>
            <a:off x="7391400" y="2190750"/>
            <a:ext cx="6232525" cy="5221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3C0BBF1-5FDD-2067-B62A-A7359109D3E1}"/>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6" name="Footer Placeholder 5">
            <a:extLst>
              <a:ext uri="{FF2B5EF4-FFF2-40B4-BE49-F238E27FC236}">
                <a16:creationId xmlns:a16="http://schemas.microsoft.com/office/drawing/2014/main" id="{A3F44D79-DE34-D9D5-CCE9-6A64F8E22C4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0E98CE-EF82-6CE7-4821-2FF9F3DD073A}"/>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23019162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D2CBC-A6F6-3FB2-061F-828AE9CCC001}"/>
              </a:ext>
            </a:extLst>
          </p:cNvPr>
          <p:cNvSpPr>
            <a:spLocks noGrp="1"/>
          </p:cNvSpPr>
          <p:nvPr>
            <p:ph type="title"/>
          </p:nvPr>
        </p:nvSpPr>
        <p:spPr>
          <a:xfrm>
            <a:off x="1008063" y="438150"/>
            <a:ext cx="12619037" cy="1590675"/>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4749605-069E-54F5-E861-D08FF8C0E712}"/>
              </a:ext>
            </a:extLst>
          </p:cNvPr>
          <p:cNvSpPr>
            <a:spLocks noGrp="1"/>
          </p:cNvSpPr>
          <p:nvPr>
            <p:ph type="body" idx="1"/>
          </p:nvPr>
        </p:nvSpPr>
        <p:spPr>
          <a:xfrm>
            <a:off x="1008063" y="2017713"/>
            <a:ext cx="6189662" cy="989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40B0F0-78B9-C0C9-3BEB-B71FABD50B40}"/>
              </a:ext>
            </a:extLst>
          </p:cNvPr>
          <p:cNvSpPr>
            <a:spLocks noGrp="1"/>
          </p:cNvSpPr>
          <p:nvPr>
            <p:ph sz="half" idx="2"/>
          </p:nvPr>
        </p:nvSpPr>
        <p:spPr>
          <a:xfrm>
            <a:off x="1008063" y="3006725"/>
            <a:ext cx="6189662" cy="4421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90E6155-00FA-5192-3C58-522A838AED36}"/>
              </a:ext>
            </a:extLst>
          </p:cNvPr>
          <p:cNvSpPr>
            <a:spLocks noGrp="1"/>
          </p:cNvSpPr>
          <p:nvPr>
            <p:ph type="body" sz="quarter" idx="3"/>
          </p:nvPr>
        </p:nvSpPr>
        <p:spPr>
          <a:xfrm>
            <a:off x="7407275" y="2017713"/>
            <a:ext cx="6219825" cy="989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76FB0A9-98B8-275F-2847-49F5FBD4972E}"/>
              </a:ext>
            </a:extLst>
          </p:cNvPr>
          <p:cNvSpPr>
            <a:spLocks noGrp="1"/>
          </p:cNvSpPr>
          <p:nvPr>
            <p:ph sz="quarter" idx="4"/>
          </p:nvPr>
        </p:nvSpPr>
        <p:spPr>
          <a:xfrm>
            <a:off x="7407275" y="3006725"/>
            <a:ext cx="6219825" cy="44211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6633D04-67DF-8512-78F9-B006DDF7E0B3}"/>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8" name="Footer Placeholder 7">
            <a:extLst>
              <a:ext uri="{FF2B5EF4-FFF2-40B4-BE49-F238E27FC236}">
                <a16:creationId xmlns:a16="http://schemas.microsoft.com/office/drawing/2014/main" id="{D7ED87AF-04FE-9059-CC37-DB32DB4292E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30B2434-62C7-9503-1F77-561263284BF8}"/>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38904976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175B3-96BB-EBFE-6F98-1D72865B380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8A8B38A-2DB3-C0B8-AC12-7F5A5542C3FD}"/>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4" name="Footer Placeholder 3">
            <a:extLst>
              <a:ext uri="{FF2B5EF4-FFF2-40B4-BE49-F238E27FC236}">
                <a16:creationId xmlns:a16="http://schemas.microsoft.com/office/drawing/2014/main" id="{1F56E1FD-32D7-288C-66C0-B77CC197B29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ED41286-005A-F4B7-981E-E3A6701C6BFC}"/>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1083272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D0BC25-F6A8-9CF9-1316-980FA45061BD}"/>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3" name="Footer Placeholder 2">
            <a:extLst>
              <a:ext uri="{FF2B5EF4-FFF2-40B4-BE49-F238E27FC236}">
                <a16:creationId xmlns:a16="http://schemas.microsoft.com/office/drawing/2014/main" id="{900DA20A-DB11-DB06-114A-3E8D0CBF193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828063A-DECE-018F-94ED-6506671BBA4F}"/>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39569247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476EA-13E3-FC18-9E68-C05827B951A3}"/>
              </a:ext>
            </a:extLst>
          </p:cNvPr>
          <p:cNvSpPr>
            <a:spLocks noGrp="1"/>
          </p:cNvSpPr>
          <p:nvPr>
            <p:ph type="title"/>
          </p:nvPr>
        </p:nvSpPr>
        <p:spPr>
          <a:xfrm>
            <a:off x="1008063" y="549275"/>
            <a:ext cx="4718050" cy="1919288"/>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9C24AE6-2372-3D97-AC7E-DBE920E67491}"/>
              </a:ext>
            </a:extLst>
          </p:cNvPr>
          <p:cNvSpPr>
            <a:spLocks noGrp="1"/>
          </p:cNvSpPr>
          <p:nvPr>
            <p:ph idx="1"/>
          </p:nvPr>
        </p:nvSpPr>
        <p:spPr>
          <a:xfrm>
            <a:off x="6219825" y="1184275"/>
            <a:ext cx="7407275" cy="58483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0D267D6-3307-7C83-D81A-5E0C2207FF86}"/>
              </a:ext>
            </a:extLst>
          </p:cNvPr>
          <p:cNvSpPr>
            <a:spLocks noGrp="1"/>
          </p:cNvSpPr>
          <p:nvPr>
            <p:ph type="body" sz="half" idx="2"/>
          </p:nvPr>
        </p:nvSpPr>
        <p:spPr>
          <a:xfrm>
            <a:off x="1008063" y="2468563"/>
            <a:ext cx="4718050" cy="4573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7DAB26-9E76-0E79-031E-3BCB4725D29C}"/>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6" name="Footer Placeholder 5">
            <a:extLst>
              <a:ext uri="{FF2B5EF4-FFF2-40B4-BE49-F238E27FC236}">
                <a16:creationId xmlns:a16="http://schemas.microsoft.com/office/drawing/2014/main" id="{15B1E1CD-C474-AE4E-6C84-6B82BC4376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94927D2-C347-8F35-390B-9497D029C6CA}"/>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2271693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2E2D5-C9E8-7DE8-E258-DD33BC37F6EA}"/>
              </a:ext>
            </a:extLst>
          </p:cNvPr>
          <p:cNvSpPr>
            <a:spLocks noGrp="1"/>
          </p:cNvSpPr>
          <p:nvPr>
            <p:ph type="title"/>
          </p:nvPr>
        </p:nvSpPr>
        <p:spPr>
          <a:xfrm>
            <a:off x="1008063" y="549275"/>
            <a:ext cx="4718050" cy="1919288"/>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4CC0BBA-2E40-0355-B8B3-8E7FCA05D75D}"/>
              </a:ext>
            </a:extLst>
          </p:cNvPr>
          <p:cNvSpPr>
            <a:spLocks noGrp="1"/>
          </p:cNvSpPr>
          <p:nvPr>
            <p:ph type="pic" idx="1"/>
          </p:nvPr>
        </p:nvSpPr>
        <p:spPr>
          <a:xfrm>
            <a:off x="6219825" y="1184275"/>
            <a:ext cx="7407275" cy="58483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0AF9F62-8631-B222-E4FB-00AA3E0909B3}"/>
              </a:ext>
            </a:extLst>
          </p:cNvPr>
          <p:cNvSpPr>
            <a:spLocks noGrp="1"/>
          </p:cNvSpPr>
          <p:nvPr>
            <p:ph type="body" sz="half" idx="2"/>
          </p:nvPr>
        </p:nvSpPr>
        <p:spPr>
          <a:xfrm>
            <a:off x="1008063" y="2468563"/>
            <a:ext cx="4718050" cy="45735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1FCB7A-03AA-488A-4D38-1C783B13C36E}"/>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6" name="Footer Placeholder 5">
            <a:extLst>
              <a:ext uri="{FF2B5EF4-FFF2-40B4-BE49-F238E27FC236}">
                <a16:creationId xmlns:a16="http://schemas.microsoft.com/office/drawing/2014/main" id="{9336AAF4-BAFE-1655-31BD-3B595F6FA62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A04EEE9-2DB4-F997-2613-A2262A469F1E}"/>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25354466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B932E-23D4-4B30-5396-D42EC7734C8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083F3F-6156-EC1B-59A8-44CADB4215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43182E0-F8A3-5872-43C9-413FD98BA32E}"/>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5" name="Footer Placeholder 4">
            <a:extLst>
              <a:ext uri="{FF2B5EF4-FFF2-40B4-BE49-F238E27FC236}">
                <a16:creationId xmlns:a16="http://schemas.microsoft.com/office/drawing/2014/main" id="{E96E11C6-B2A8-86D1-4D35-236BEB7552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93F5A1D-BFA5-A4B9-94A4-7BD0B4BC58C2}"/>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15648864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B6BC36-835E-7CF4-DEEF-D5AA916FB82A}"/>
              </a:ext>
            </a:extLst>
          </p:cNvPr>
          <p:cNvSpPr>
            <a:spLocks noGrp="1"/>
          </p:cNvSpPr>
          <p:nvPr>
            <p:ph type="title" orient="vert"/>
          </p:nvPr>
        </p:nvSpPr>
        <p:spPr>
          <a:xfrm>
            <a:off x="10469563" y="438150"/>
            <a:ext cx="3154362" cy="697388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B2FC6A9-57DE-6518-BEBD-DFABEC9BA667}"/>
              </a:ext>
            </a:extLst>
          </p:cNvPr>
          <p:cNvSpPr>
            <a:spLocks noGrp="1"/>
          </p:cNvSpPr>
          <p:nvPr>
            <p:ph type="body" orient="vert" idx="1"/>
          </p:nvPr>
        </p:nvSpPr>
        <p:spPr>
          <a:xfrm>
            <a:off x="1006475" y="438150"/>
            <a:ext cx="9310688" cy="6973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58D30C2-2ECF-090E-21F9-042CB5BB64D8}"/>
              </a:ext>
            </a:extLst>
          </p:cNvPr>
          <p:cNvSpPr>
            <a:spLocks noGrp="1"/>
          </p:cNvSpPr>
          <p:nvPr>
            <p:ph type="dt" sz="half" idx="10"/>
          </p:nvPr>
        </p:nvSpPr>
        <p:spPr/>
        <p:txBody>
          <a:bodyPr/>
          <a:lstStyle/>
          <a:p>
            <a:fld id="{646ADF28-E61F-41CC-8324-455258E95AAE}" type="datetimeFigureOut">
              <a:rPr lang="en-IN" smtClean="0"/>
              <a:t>28-11-2024</a:t>
            </a:fld>
            <a:endParaRPr lang="en-IN"/>
          </a:p>
        </p:txBody>
      </p:sp>
      <p:sp>
        <p:nvSpPr>
          <p:cNvPr id="5" name="Footer Placeholder 4">
            <a:extLst>
              <a:ext uri="{FF2B5EF4-FFF2-40B4-BE49-F238E27FC236}">
                <a16:creationId xmlns:a16="http://schemas.microsoft.com/office/drawing/2014/main" id="{2FFB40D7-F350-C6EE-61A2-C9CF679C33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09B7324-2AAC-0D5F-4907-FD8115BADD88}"/>
              </a:ext>
            </a:extLst>
          </p:cNvPr>
          <p:cNvSpPr>
            <a:spLocks noGrp="1"/>
          </p:cNvSpPr>
          <p:nvPr>
            <p:ph type="sldNum" sz="quarter" idx="12"/>
          </p:nvPr>
        </p:nvSpPr>
        <p:spPr/>
        <p:txBody>
          <a:bodyPr/>
          <a:lstStyle/>
          <a:p>
            <a:fld id="{5D7B4B53-5D12-4B2B-AEC5-AD0E76575920}" type="slidenum">
              <a:rPr lang="en-IN" smtClean="0"/>
              <a:t>‹#›</a:t>
            </a:fld>
            <a:endParaRPr lang="en-IN"/>
          </a:p>
        </p:txBody>
      </p:sp>
    </p:spTree>
    <p:extLst>
      <p:ext uri="{BB962C8B-B14F-4D97-AF65-F5344CB8AC3E}">
        <p14:creationId xmlns:p14="http://schemas.microsoft.com/office/powerpoint/2010/main" val="1537980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DB4A9F-B52B-092C-75D5-8FA7F06F4CE4}"/>
              </a:ext>
            </a:extLst>
          </p:cNvPr>
          <p:cNvSpPr>
            <a:spLocks noGrp="1"/>
          </p:cNvSpPr>
          <p:nvPr>
            <p:ph type="title"/>
          </p:nvPr>
        </p:nvSpPr>
        <p:spPr>
          <a:xfrm>
            <a:off x="1006475" y="438150"/>
            <a:ext cx="12617450" cy="1590675"/>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CE075D-30C2-C59C-ED85-36932DA106D4}"/>
              </a:ext>
            </a:extLst>
          </p:cNvPr>
          <p:cNvSpPr>
            <a:spLocks noGrp="1"/>
          </p:cNvSpPr>
          <p:nvPr>
            <p:ph type="body" idx="1"/>
          </p:nvPr>
        </p:nvSpPr>
        <p:spPr>
          <a:xfrm>
            <a:off x="1006475" y="2190750"/>
            <a:ext cx="12617450" cy="52212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44A7F3-C549-F89B-63A4-AFCC7BD870C6}"/>
              </a:ext>
            </a:extLst>
          </p:cNvPr>
          <p:cNvSpPr>
            <a:spLocks noGrp="1"/>
          </p:cNvSpPr>
          <p:nvPr>
            <p:ph type="dt" sz="half" idx="2"/>
          </p:nvPr>
        </p:nvSpPr>
        <p:spPr>
          <a:xfrm>
            <a:off x="1006475" y="7627938"/>
            <a:ext cx="3290888" cy="438150"/>
          </a:xfrm>
          <a:prstGeom prst="rect">
            <a:avLst/>
          </a:prstGeom>
        </p:spPr>
        <p:txBody>
          <a:bodyPr vert="horz" lIns="91440" tIns="45720" rIns="91440" bIns="45720" rtlCol="0" anchor="ctr"/>
          <a:lstStyle>
            <a:lvl1pPr algn="l">
              <a:defRPr sz="1200">
                <a:solidFill>
                  <a:schemeClr val="tx1">
                    <a:tint val="75000"/>
                  </a:schemeClr>
                </a:solidFill>
              </a:defRPr>
            </a:lvl1pPr>
          </a:lstStyle>
          <a:p>
            <a:fld id="{646ADF28-E61F-41CC-8324-455258E95AAE}" type="datetimeFigureOut">
              <a:rPr lang="en-IN" smtClean="0"/>
              <a:t>28-11-2024</a:t>
            </a:fld>
            <a:endParaRPr lang="en-IN"/>
          </a:p>
        </p:txBody>
      </p:sp>
      <p:sp>
        <p:nvSpPr>
          <p:cNvPr id="5" name="Footer Placeholder 4">
            <a:extLst>
              <a:ext uri="{FF2B5EF4-FFF2-40B4-BE49-F238E27FC236}">
                <a16:creationId xmlns:a16="http://schemas.microsoft.com/office/drawing/2014/main" id="{F6BF8C49-7C96-68DE-D6B0-50AE50DC2495}"/>
              </a:ext>
            </a:extLst>
          </p:cNvPr>
          <p:cNvSpPr>
            <a:spLocks noGrp="1"/>
          </p:cNvSpPr>
          <p:nvPr>
            <p:ph type="ftr" sz="quarter" idx="3"/>
          </p:nvPr>
        </p:nvSpPr>
        <p:spPr>
          <a:xfrm>
            <a:off x="4846638" y="7627938"/>
            <a:ext cx="4937125"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242B275-FE32-55AB-E985-4C9C317FBBB4}"/>
              </a:ext>
            </a:extLst>
          </p:cNvPr>
          <p:cNvSpPr>
            <a:spLocks noGrp="1"/>
          </p:cNvSpPr>
          <p:nvPr>
            <p:ph type="sldNum" sz="quarter" idx="4"/>
          </p:nvPr>
        </p:nvSpPr>
        <p:spPr>
          <a:xfrm>
            <a:off x="10333038" y="7627938"/>
            <a:ext cx="3290887" cy="438150"/>
          </a:xfrm>
          <a:prstGeom prst="rect">
            <a:avLst/>
          </a:prstGeom>
        </p:spPr>
        <p:txBody>
          <a:bodyPr vert="horz" lIns="91440" tIns="45720" rIns="91440" bIns="45720" rtlCol="0" anchor="ctr"/>
          <a:lstStyle>
            <a:lvl1pPr algn="r">
              <a:defRPr sz="1200">
                <a:solidFill>
                  <a:schemeClr val="tx1">
                    <a:tint val="75000"/>
                  </a:schemeClr>
                </a:solidFill>
              </a:defRPr>
            </a:lvl1pPr>
          </a:lstStyle>
          <a:p>
            <a:fld id="{5D7B4B53-5D12-4B2B-AEC5-AD0E76575920}" type="slidenum">
              <a:rPr lang="en-IN" smtClean="0"/>
              <a:t>‹#›</a:t>
            </a:fld>
            <a:endParaRPr lang="en-IN"/>
          </a:p>
        </p:txBody>
      </p:sp>
    </p:spTree>
    <p:extLst>
      <p:ext uri="{BB962C8B-B14F-4D97-AF65-F5344CB8AC3E}">
        <p14:creationId xmlns:p14="http://schemas.microsoft.com/office/powerpoint/2010/main" val="36375021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4618" y="1203127"/>
            <a:ext cx="7634764" cy="3500438"/>
          </a:xfrm>
          <a:prstGeom prst="rect">
            <a:avLst/>
          </a:prstGeom>
          <a:noFill/>
          <a:ln/>
        </p:spPr>
        <p:txBody>
          <a:bodyPr wrap="square" lIns="0" tIns="0" rIns="0" bIns="0" rtlCol="0" anchor="t"/>
          <a:lstStyle/>
          <a:p>
            <a:pPr marL="0" indent="0">
              <a:lnSpc>
                <a:spcPts val="6850"/>
              </a:lnSpc>
              <a:buNone/>
            </a:pPr>
            <a:r>
              <a:rPr lang="en-US" sz="5500" dirty="0">
                <a:solidFill>
                  <a:srgbClr val="38512F"/>
                </a:solidFill>
                <a:latin typeface="Lora" pitchFamily="34" charset="0"/>
                <a:ea typeface="Lora" pitchFamily="34" charset="-122"/>
                <a:cs typeface="Lora" pitchFamily="34" charset="-120"/>
              </a:rPr>
              <a:t>Electricity Demand and Price Forecasting using Machine Learning Techniques</a:t>
            </a:r>
            <a:endParaRPr lang="en-US" sz="5500" dirty="0"/>
          </a:p>
        </p:txBody>
      </p:sp>
      <p:sp>
        <p:nvSpPr>
          <p:cNvPr id="4" name="Text 1"/>
          <p:cNvSpPr/>
          <p:nvPr/>
        </p:nvSpPr>
        <p:spPr>
          <a:xfrm>
            <a:off x="754618" y="5026938"/>
            <a:ext cx="7634764" cy="1379696"/>
          </a:xfrm>
          <a:prstGeom prst="rect">
            <a:avLst/>
          </a:prstGeom>
          <a:noFill/>
          <a:ln/>
        </p:spPr>
        <p:txBody>
          <a:bodyPr wrap="square" lIns="0" tIns="0" rIns="0" bIns="0" rtlCol="0" anchor="t"/>
          <a:lstStyle/>
          <a:p>
            <a:pPr marL="0" indent="0">
              <a:lnSpc>
                <a:spcPts val="2700"/>
              </a:lnSpc>
              <a:buNone/>
            </a:pPr>
            <a:r>
              <a:rPr lang="en-US" sz="1650" dirty="0">
                <a:solidFill>
                  <a:srgbClr val="3A3630"/>
                </a:solidFill>
                <a:latin typeface="Source Sans Pro" pitchFamily="34" charset="0"/>
                <a:ea typeface="Source Sans Pro" pitchFamily="34" charset="-122"/>
                <a:cs typeface="Source Sans Pro" pitchFamily="34" charset="-120"/>
              </a:rPr>
              <a:t>This presentation examines the application of machine learning techniques for forecasting electricity demand and price. It delves into the methodologies, results, and implications of using Long Short-Term Memory (LSTM) and Random Forest models for accurate energy management and trading.</a:t>
            </a:r>
            <a:endParaRPr lang="en-US" sz="1650" dirty="0"/>
          </a:p>
        </p:txBody>
      </p:sp>
      <p:sp>
        <p:nvSpPr>
          <p:cNvPr id="5" name="Shape 2"/>
          <p:cNvSpPr/>
          <p:nvPr/>
        </p:nvSpPr>
        <p:spPr>
          <a:xfrm>
            <a:off x="754618" y="6665357"/>
            <a:ext cx="344924" cy="344924"/>
          </a:xfrm>
          <a:prstGeom prst="roundRect">
            <a:avLst>
              <a:gd name="adj" fmla="val 26507537"/>
            </a:avLst>
          </a:prstGeom>
          <a:noFill/>
          <a:ln w="7620">
            <a:solidFill>
              <a:srgbClr val="FFFFFF"/>
            </a:solidFill>
            <a:prstDash val="solid"/>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150501"/>
            <a:ext cx="5632490" cy="704017"/>
          </a:xfrm>
          <a:prstGeom prst="rect">
            <a:avLst/>
          </a:prstGeom>
          <a:noFill/>
          <a:ln/>
        </p:spPr>
        <p:txBody>
          <a:bodyPr wrap="none" lIns="0" tIns="0" rIns="0" bIns="0" rtlCol="0" anchor="t"/>
          <a:lstStyle/>
          <a:p>
            <a:pPr marL="0" indent="0">
              <a:lnSpc>
                <a:spcPts val="5500"/>
              </a:lnSpc>
              <a:buNone/>
            </a:pPr>
            <a:r>
              <a:rPr lang="en-US" sz="4400" dirty="0">
                <a:solidFill>
                  <a:srgbClr val="38512F"/>
                </a:solidFill>
                <a:latin typeface="Lora" pitchFamily="34" charset="0"/>
                <a:ea typeface="Lora" pitchFamily="34" charset="-122"/>
                <a:cs typeface="Lora" pitchFamily="34" charset="-120"/>
              </a:rPr>
              <a:t>Conclusion</a:t>
            </a:r>
            <a:endParaRPr lang="en-US" sz="4400" dirty="0"/>
          </a:p>
        </p:txBody>
      </p:sp>
      <p:sp>
        <p:nvSpPr>
          <p:cNvPr id="4" name="Text 1"/>
          <p:cNvSpPr/>
          <p:nvPr/>
        </p:nvSpPr>
        <p:spPr>
          <a:xfrm>
            <a:off x="6324124" y="2213491"/>
            <a:ext cx="7468553" cy="2681168"/>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This study concludes that the LSTM model effectively predicts electricity demand and price with higher accuracy than the Random Forest model. This finding has significant implications for utilities, policymakers, and energy market participants. The use of machine learning models, particularly LSTM, can enhance the accuracy of forecasting, leading to improved resource allocation, pricing strategies, and overall energy efficiency.</a:t>
            </a:r>
            <a:endParaRPr lang="en-US" sz="1850" dirty="0"/>
          </a:p>
        </p:txBody>
      </p:sp>
      <p:sp>
        <p:nvSpPr>
          <p:cNvPr id="5" name="Text 2"/>
          <p:cNvSpPr/>
          <p:nvPr/>
        </p:nvSpPr>
        <p:spPr>
          <a:xfrm>
            <a:off x="6324124" y="5163860"/>
            <a:ext cx="7468553" cy="1915120"/>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The study emphasizes the potential of machine learning for addressing complex energy management challenges. Further research can explore the integration of advanced machine learning techniques, such as ensemble methods and deep learning architectures, to further enhance forecasting accuracy and contribute to sustainable energy practices.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27008" y="649962"/>
            <a:ext cx="5560338" cy="694968"/>
          </a:xfrm>
          <a:prstGeom prst="rect">
            <a:avLst/>
          </a:prstGeom>
          <a:noFill/>
          <a:ln/>
        </p:spPr>
        <p:txBody>
          <a:bodyPr wrap="none" lIns="0" tIns="0" rIns="0" bIns="0" rtlCol="0" anchor="t"/>
          <a:lstStyle/>
          <a:p>
            <a:pPr marL="0" indent="0">
              <a:lnSpc>
                <a:spcPts val="5450"/>
              </a:lnSpc>
              <a:buNone/>
            </a:pPr>
            <a:r>
              <a:rPr lang="en-US" sz="4350" dirty="0">
                <a:solidFill>
                  <a:srgbClr val="38512F"/>
                </a:solidFill>
                <a:latin typeface="Lora" pitchFamily="34" charset="0"/>
                <a:ea typeface="Lora" pitchFamily="34" charset="-122"/>
                <a:cs typeface="Lora" pitchFamily="34" charset="-120"/>
              </a:rPr>
              <a:t>CONTENTS</a:t>
            </a:r>
            <a:endParaRPr lang="en-US" sz="4350" dirty="0"/>
          </a:p>
        </p:txBody>
      </p:sp>
      <p:sp>
        <p:nvSpPr>
          <p:cNvPr id="3" name="Shape 1"/>
          <p:cNvSpPr/>
          <p:nvPr/>
        </p:nvSpPr>
        <p:spPr>
          <a:xfrm>
            <a:off x="827008" y="2083237"/>
            <a:ext cx="531614" cy="531614"/>
          </a:xfrm>
          <a:prstGeom prst="roundRect">
            <a:avLst>
              <a:gd name="adj" fmla="val 6668"/>
            </a:avLst>
          </a:prstGeom>
          <a:solidFill>
            <a:srgbClr val="F3E7D4"/>
          </a:solidFill>
          <a:ln/>
        </p:spPr>
      </p:sp>
      <p:sp>
        <p:nvSpPr>
          <p:cNvPr id="4" name="Text 2"/>
          <p:cNvSpPr/>
          <p:nvPr/>
        </p:nvSpPr>
        <p:spPr>
          <a:xfrm>
            <a:off x="1032034" y="2182177"/>
            <a:ext cx="121444" cy="333613"/>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1</a:t>
            </a:r>
            <a:endParaRPr lang="en-US" sz="2600" dirty="0"/>
          </a:p>
        </p:txBody>
      </p:sp>
      <p:sp>
        <p:nvSpPr>
          <p:cNvPr id="5" name="Text 3"/>
          <p:cNvSpPr/>
          <p:nvPr/>
        </p:nvSpPr>
        <p:spPr>
          <a:xfrm>
            <a:off x="1594842" y="2083237"/>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A3630"/>
                </a:solidFill>
                <a:latin typeface="Lora" pitchFamily="34" charset="0"/>
                <a:ea typeface="Lora" pitchFamily="34" charset="-122"/>
                <a:cs typeface="Lora" pitchFamily="34" charset="-120"/>
              </a:rPr>
              <a:t>Abstract</a:t>
            </a:r>
            <a:endParaRPr lang="en-US" sz="2150" dirty="0"/>
          </a:p>
        </p:txBody>
      </p:sp>
      <p:sp>
        <p:nvSpPr>
          <p:cNvPr id="6" name="Text 4"/>
          <p:cNvSpPr/>
          <p:nvPr/>
        </p:nvSpPr>
        <p:spPr>
          <a:xfrm>
            <a:off x="1594842" y="2572345"/>
            <a:ext cx="3400187" cy="1134427"/>
          </a:xfrm>
          <a:prstGeom prst="rect">
            <a:avLst/>
          </a:prstGeom>
          <a:noFill/>
          <a:ln/>
        </p:spPr>
        <p:txBody>
          <a:bodyPr wrap="square" lIns="0" tIns="0" rIns="0" bIns="0" rtlCol="0" anchor="t"/>
          <a:lstStyle/>
          <a:p>
            <a:pPr marL="0" indent="0">
              <a:lnSpc>
                <a:spcPts val="2950"/>
              </a:lnSpc>
              <a:buNone/>
            </a:pPr>
            <a:r>
              <a:rPr lang="en-US" sz="1850" dirty="0">
                <a:solidFill>
                  <a:srgbClr val="3A3630"/>
                </a:solidFill>
                <a:latin typeface="Source Sans Pro" pitchFamily="34" charset="0"/>
                <a:ea typeface="Source Sans Pro" pitchFamily="34" charset="-122"/>
                <a:cs typeface="Source Sans Pro" pitchFamily="34" charset="-120"/>
              </a:rPr>
              <a:t>A concise overview of the project's scope, methodology, and key findings.</a:t>
            </a:r>
            <a:endParaRPr lang="en-US" sz="1850" dirty="0"/>
          </a:p>
        </p:txBody>
      </p:sp>
      <p:sp>
        <p:nvSpPr>
          <p:cNvPr id="7" name="Shape 5"/>
          <p:cNvSpPr/>
          <p:nvPr/>
        </p:nvSpPr>
        <p:spPr>
          <a:xfrm>
            <a:off x="5231249" y="2083237"/>
            <a:ext cx="531614" cy="531614"/>
          </a:xfrm>
          <a:prstGeom prst="roundRect">
            <a:avLst>
              <a:gd name="adj" fmla="val 6668"/>
            </a:avLst>
          </a:prstGeom>
          <a:solidFill>
            <a:srgbClr val="F3E7D4"/>
          </a:solidFill>
          <a:ln/>
        </p:spPr>
      </p:sp>
      <p:sp>
        <p:nvSpPr>
          <p:cNvPr id="8" name="Text 6"/>
          <p:cNvSpPr/>
          <p:nvPr/>
        </p:nvSpPr>
        <p:spPr>
          <a:xfrm>
            <a:off x="5407462" y="2182177"/>
            <a:ext cx="179189" cy="333613"/>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2</a:t>
            </a:r>
            <a:endParaRPr lang="en-US" sz="2600" dirty="0"/>
          </a:p>
        </p:txBody>
      </p:sp>
      <p:sp>
        <p:nvSpPr>
          <p:cNvPr id="9" name="Text 7"/>
          <p:cNvSpPr/>
          <p:nvPr/>
        </p:nvSpPr>
        <p:spPr>
          <a:xfrm>
            <a:off x="5999083" y="2083237"/>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A3630"/>
                </a:solidFill>
                <a:latin typeface="Lora" pitchFamily="34" charset="0"/>
                <a:ea typeface="Lora" pitchFamily="34" charset="-122"/>
                <a:cs typeface="Lora" pitchFamily="34" charset="-120"/>
              </a:rPr>
              <a:t>Introduction</a:t>
            </a:r>
            <a:endParaRPr lang="en-US" sz="2150" dirty="0"/>
          </a:p>
        </p:txBody>
      </p:sp>
      <p:sp>
        <p:nvSpPr>
          <p:cNvPr id="10" name="Text 8"/>
          <p:cNvSpPr/>
          <p:nvPr/>
        </p:nvSpPr>
        <p:spPr>
          <a:xfrm>
            <a:off x="5999083" y="2572345"/>
            <a:ext cx="3400187" cy="1134427"/>
          </a:xfrm>
          <a:prstGeom prst="rect">
            <a:avLst/>
          </a:prstGeom>
          <a:noFill/>
          <a:ln/>
        </p:spPr>
        <p:txBody>
          <a:bodyPr wrap="square" lIns="0" tIns="0" rIns="0" bIns="0" rtlCol="0" anchor="t"/>
          <a:lstStyle/>
          <a:p>
            <a:pPr marL="0" indent="0">
              <a:lnSpc>
                <a:spcPts val="2950"/>
              </a:lnSpc>
              <a:buNone/>
            </a:pPr>
            <a:r>
              <a:rPr lang="en-US" sz="1850" dirty="0">
                <a:solidFill>
                  <a:srgbClr val="3A3630"/>
                </a:solidFill>
                <a:latin typeface="Source Sans Pro" pitchFamily="34" charset="0"/>
                <a:ea typeface="Source Sans Pro" pitchFamily="34" charset="-122"/>
                <a:cs typeface="Source Sans Pro" pitchFamily="34" charset="-120"/>
              </a:rPr>
              <a:t>A discussion of the context, significance, and objectives of the research.</a:t>
            </a:r>
            <a:endParaRPr lang="en-US" sz="1850" dirty="0"/>
          </a:p>
        </p:txBody>
      </p:sp>
      <p:sp>
        <p:nvSpPr>
          <p:cNvPr id="11" name="Shape 9"/>
          <p:cNvSpPr/>
          <p:nvPr/>
        </p:nvSpPr>
        <p:spPr>
          <a:xfrm>
            <a:off x="9635490" y="2083237"/>
            <a:ext cx="531614" cy="531614"/>
          </a:xfrm>
          <a:prstGeom prst="roundRect">
            <a:avLst>
              <a:gd name="adj" fmla="val 6668"/>
            </a:avLst>
          </a:prstGeom>
          <a:solidFill>
            <a:srgbClr val="F3E7D4"/>
          </a:solidFill>
          <a:ln/>
        </p:spPr>
      </p:sp>
      <p:sp>
        <p:nvSpPr>
          <p:cNvPr id="12" name="Text 10"/>
          <p:cNvSpPr/>
          <p:nvPr/>
        </p:nvSpPr>
        <p:spPr>
          <a:xfrm>
            <a:off x="9808369" y="2182177"/>
            <a:ext cx="185857" cy="333613"/>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3</a:t>
            </a:r>
            <a:endParaRPr lang="en-US" sz="2600" dirty="0"/>
          </a:p>
        </p:txBody>
      </p:sp>
      <p:sp>
        <p:nvSpPr>
          <p:cNvPr id="13" name="Text 11"/>
          <p:cNvSpPr/>
          <p:nvPr/>
        </p:nvSpPr>
        <p:spPr>
          <a:xfrm>
            <a:off x="10403324" y="2083237"/>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A3630"/>
                </a:solidFill>
                <a:latin typeface="Lora" pitchFamily="34" charset="0"/>
                <a:ea typeface="Lora" pitchFamily="34" charset="-122"/>
                <a:cs typeface="Lora" pitchFamily="34" charset="-120"/>
              </a:rPr>
              <a:t>Literature Review</a:t>
            </a:r>
            <a:endParaRPr lang="en-US" sz="2150" dirty="0"/>
          </a:p>
        </p:txBody>
      </p:sp>
      <p:sp>
        <p:nvSpPr>
          <p:cNvPr id="14" name="Text 12"/>
          <p:cNvSpPr/>
          <p:nvPr/>
        </p:nvSpPr>
        <p:spPr>
          <a:xfrm>
            <a:off x="10403324" y="2572345"/>
            <a:ext cx="3400187" cy="1512570"/>
          </a:xfrm>
          <a:prstGeom prst="rect">
            <a:avLst/>
          </a:prstGeom>
          <a:noFill/>
          <a:ln/>
        </p:spPr>
        <p:txBody>
          <a:bodyPr wrap="square" lIns="0" tIns="0" rIns="0" bIns="0" rtlCol="0" anchor="t"/>
          <a:lstStyle/>
          <a:p>
            <a:pPr marL="0" indent="0">
              <a:lnSpc>
                <a:spcPts val="2950"/>
              </a:lnSpc>
              <a:buNone/>
            </a:pPr>
            <a:r>
              <a:rPr lang="en-US" sz="1850" dirty="0">
                <a:solidFill>
                  <a:srgbClr val="3A3630"/>
                </a:solidFill>
                <a:latin typeface="Source Sans Pro" pitchFamily="34" charset="0"/>
                <a:ea typeface="Source Sans Pro" pitchFamily="34" charset="-122"/>
                <a:cs typeface="Source Sans Pro" pitchFamily="34" charset="-120"/>
              </a:rPr>
              <a:t>A comprehensive review of existing studies and approaches to electricity demand and price forecasting.</a:t>
            </a:r>
            <a:endParaRPr lang="en-US" sz="1850" dirty="0"/>
          </a:p>
        </p:txBody>
      </p:sp>
      <p:sp>
        <p:nvSpPr>
          <p:cNvPr id="15" name="Shape 13"/>
          <p:cNvSpPr/>
          <p:nvPr/>
        </p:nvSpPr>
        <p:spPr>
          <a:xfrm>
            <a:off x="827008" y="4586883"/>
            <a:ext cx="531614" cy="531614"/>
          </a:xfrm>
          <a:prstGeom prst="roundRect">
            <a:avLst>
              <a:gd name="adj" fmla="val 6668"/>
            </a:avLst>
          </a:prstGeom>
          <a:solidFill>
            <a:srgbClr val="F3E7D4"/>
          </a:solidFill>
          <a:ln/>
        </p:spPr>
      </p:sp>
      <p:sp>
        <p:nvSpPr>
          <p:cNvPr id="16" name="Text 14"/>
          <p:cNvSpPr/>
          <p:nvPr/>
        </p:nvSpPr>
        <p:spPr>
          <a:xfrm>
            <a:off x="1002387" y="4685824"/>
            <a:ext cx="180856" cy="333613"/>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4</a:t>
            </a:r>
            <a:endParaRPr lang="en-US" sz="2600" dirty="0"/>
          </a:p>
        </p:txBody>
      </p:sp>
      <p:sp>
        <p:nvSpPr>
          <p:cNvPr id="17" name="Text 15"/>
          <p:cNvSpPr/>
          <p:nvPr/>
        </p:nvSpPr>
        <p:spPr>
          <a:xfrm>
            <a:off x="1594842" y="4586883"/>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A3630"/>
                </a:solidFill>
                <a:latin typeface="Lora" pitchFamily="34" charset="0"/>
                <a:ea typeface="Lora" pitchFamily="34" charset="-122"/>
                <a:cs typeface="Lora" pitchFamily="34" charset="-120"/>
              </a:rPr>
              <a:t>Methodologies</a:t>
            </a:r>
            <a:endParaRPr lang="en-US" sz="2150" dirty="0"/>
          </a:p>
        </p:txBody>
      </p:sp>
      <p:sp>
        <p:nvSpPr>
          <p:cNvPr id="18" name="Text 16"/>
          <p:cNvSpPr/>
          <p:nvPr/>
        </p:nvSpPr>
        <p:spPr>
          <a:xfrm>
            <a:off x="1594842" y="5075992"/>
            <a:ext cx="3400187" cy="1134427"/>
          </a:xfrm>
          <a:prstGeom prst="rect">
            <a:avLst/>
          </a:prstGeom>
          <a:noFill/>
          <a:ln/>
        </p:spPr>
        <p:txBody>
          <a:bodyPr wrap="square" lIns="0" tIns="0" rIns="0" bIns="0" rtlCol="0" anchor="t"/>
          <a:lstStyle/>
          <a:p>
            <a:pPr marL="0" indent="0">
              <a:lnSpc>
                <a:spcPts val="2950"/>
              </a:lnSpc>
              <a:buNone/>
            </a:pPr>
            <a:r>
              <a:rPr lang="en-US" sz="1850" dirty="0">
                <a:solidFill>
                  <a:srgbClr val="3A3630"/>
                </a:solidFill>
                <a:latin typeface="Source Sans Pro" pitchFamily="34" charset="0"/>
                <a:ea typeface="Source Sans Pro" pitchFamily="34" charset="-122"/>
                <a:cs typeface="Source Sans Pro" pitchFamily="34" charset="-120"/>
              </a:rPr>
              <a:t>A detailed description of the data used, preprocessing techniques, and model implementation.</a:t>
            </a:r>
            <a:endParaRPr lang="en-US" sz="1850" dirty="0"/>
          </a:p>
        </p:txBody>
      </p:sp>
      <p:sp>
        <p:nvSpPr>
          <p:cNvPr id="19" name="Shape 17"/>
          <p:cNvSpPr/>
          <p:nvPr/>
        </p:nvSpPr>
        <p:spPr>
          <a:xfrm>
            <a:off x="5231249" y="4586883"/>
            <a:ext cx="531614" cy="531614"/>
          </a:xfrm>
          <a:prstGeom prst="roundRect">
            <a:avLst>
              <a:gd name="adj" fmla="val 6668"/>
            </a:avLst>
          </a:prstGeom>
          <a:solidFill>
            <a:srgbClr val="F3E7D4"/>
          </a:solidFill>
          <a:ln/>
        </p:spPr>
      </p:sp>
      <p:sp>
        <p:nvSpPr>
          <p:cNvPr id="20" name="Text 18"/>
          <p:cNvSpPr/>
          <p:nvPr/>
        </p:nvSpPr>
        <p:spPr>
          <a:xfrm>
            <a:off x="5406152" y="4685824"/>
            <a:ext cx="181808" cy="333613"/>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5</a:t>
            </a:r>
            <a:endParaRPr lang="en-US" sz="2600" dirty="0"/>
          </a:p>
        </p:txBody>
      </p:sp>
      <p:sp>
        <p:nvSpPr>
          <p:cNvPr id="21" name="Text 19"/>
          <p:cNvSpPr/>
          <p:nvPr/>
        </p:nvSpPr>
        <p:spPr>
          <a:xfrm>
            <a:off x="5999083" y="4586883"/>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A3630"/>
                </a:solidFill>
                <a:latin typeface="Lora" pitchFamily="34" charset="0"/>
                <a:ea typeface="Lora" pitchFamily="34" charset="-122"/>
                <a:cs typeface="Lora" pitchFamily="34" charset="-120"/>
              </a:rPr>
              <a:t>Result</a:t>
            </a:r>
            <a:endParaRPr lang="en-US" sz="2150" dirty="0"/>
          </a:p>
        </p:txBody>
      </p:sp>
      <p:sp>
        <p:nvSpPr>
          <p:cNvPr id="22" name="Text 20"/>
          <p:cNvSpPr/>
          <p:nvPr/>
        </p:nvSpPr>
        <p:spPr>
          <a:xfrm>
            <a:off x="5999083" y="5075992"/>
            <a:ext cx="3400187" cy="1134427"/>
          </a:xfrm>
          <a:prstGeom prst="rect">
            <a:avLst/>
          </a:prstGeom>
          <a:noFill/>
          <a:ln/>
        </p:spPr>
        <p:txBody>
          <a:bodyPr wrap="square" lIns="0" tIns="0" rIns="0" bIns="0" rtlCol="0" anchor="t"/>
          <a:lstStyle/>
          <a:p>
            <a:pPr marL="0" indent="0">
              <a:lnSpc>
                <a:spcPts val="2950"/>
              </a:lnSpc>
              <a:buNone/>
            </a:pPr>
            <a:r>
              <a:rPr lang="en-US" sz="1850" dirty="0">
                <a:solidFill>
                  <a:srgbClr val="3A3630"/>
                </a:solidFill>
                <a:latin typeface="Source Sans Pro" pitchFamily="34" charset="0"/>
                <a:ea typeface="Source Sans Pro" pitchFamily="34" charset="-122"/>
                <a:cs typeface="Source Sans Pro" pitchFamily="34" charset="-120"/>
              </a:rPr>
              <a:t>An analysis of the performance metrics and visualizations of the model results.</a:t>
            </a:r>
            <a:endParaRPr lang="en-US" sz="1850" dirty="0"/>
          </a:p>
        </p:txBody>
      </p:sp>
      <p:sp>
        <p:nvSpPr>
          <p:cNvPr id="23" name="Shape 21"/>
          <p:cNvSpPr/>
          <p:nvPr/>
        </p:nvSpPr>
        <p:spPr>
          <a:xfrm>
            <a:off x="9635490" y="4586883"/>
            <a:ext cx="531614" cy="531614"/>
          </a:xfrm>
          <a:prstGeom prst="roundRect">
            <a:avLst>
              <a:gd name="adj" fmla="val 6668"/>
            </a:avLst>
          </a:prstGeom>
          <a:solidFill>
            <a:srgbClr val="F3E7D4"/>
          </a:solidFill>
          <a:ln/>
        </p:spPr>
      </p:sp>
      <p:sp>
        <p:nvSpPr>
          <p:cNvPr id="24" name="Text 22"/>
          <p:cNvSpPr/>
          <p:nvPr/>
        </p:nvSpPr>
        <p:spPr>
          <a:xfrm>
            <a:off x="9804916" y="4685824"/>
            <a:ext cx="192762" cy="333613"/>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6</a:t>
            </a:r>
            <a:endParaRPr lang="en-US" sz="2600" dirty="0"/>
          </a:p>
        </p:txBody>
      </p:sp>
      <p:sp>
        <p:nvSpPr>
          <p:cNvPr id="25" name="Text 23"/>
          <p:cNvSpPr/>
          <p:nvPr/>
        </p:nvSpPr>
        <p:spPr>
          <a:xfrm>
            <a:off x="10403324" y="4586883"/>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A3630"/>
                </a:solidFill>
                <a:latin typeface="Lora" pitchFamily="34" charset="0"/>
                <a:ea typeface="Lora" pitchFamily="34" charset="-122"/>
                <a:cs typeface="Lora" pitchFamily="34" charset="-120"/>
              </a:rPr>
              <a:t>Conclusion</a:t>
            </a:r>
            <a:endParaRPr lang="en-US" sz="2150" dirty="0"/>
          </a:p>
        </p:txBody>
      </p:sp>
      <p:sp>
        <p:nvSpPr>
          <p:cNvPr id="26" name="Text 24"/>
          <p:cNvSpPr/>
          <p:nvPr/>
        </p:nvSpPr>
        <p:spPr>
          <a:xfrm>
            <a:off x="10403324" y="5075992"/>
            <a:ext cx="3400187" cy="1134427"/>
          </a:xfrm>
          <a:prstGeom prst="rect">
            <a:avLst/>
          </a:prstGeom>
          <a:noFill/>
          <a:ln/>
        </p:spPr>
        <p:txBody>
          <a:bodyPr wrap="square" lIns="0" tIns="0" rIns="0" bIns="0" rtlCol="0" anchor="t"/>
          <a:lstStyle/>
          <a:p>
            <a:pPr marL="0" indent="0">
              <a:lnSpc>
                <a:spcPts val="2950"/>
              </a:lnSpc>
              <a:buNone/>
            </a:pPr>
            <a:r>
              <a:rPr lang="en-US" sz="1850" dirty="0">
                <a:solidFill>
                  <a:srgbClr val="3A3630"/>
                </a:solidFill>
                <a:latin typeface="Source Sans Pro" pitchFamily="34" charset="0"/>
                <a:ea typeface="Source Sans Pro" pitchFamily="34" charset="-122"/>
                <a:cs typeface="Source Sans Pro" pitchFamily="34" charset="-120"/>
              </a:rPr>
              <a:t>A summary of the key findings, implications, and recommendations.</a:t>
            </a:r>
            <a:endParaRPr lang="en-US" sz="1850" dirty="0"/>
          </a:p>
        </p:txBody>
      </p:sp>
      <p:sp>
        <p:nvSpPr>
          <p:cNvPr id="27" name="Shape 25"/>
          <p:cNvSpPr/>
          <p:nvPr/>
        </p:nvSpPr>
        <p:spPr>
          <a:xfrm>
            <a:off x="827008" y="6712387"/>
            <a:ext cx="531614" cy="531614"/>
          </a:xfrm>
          <a:prstGeom prst="roundRect">
            <a:avLst>
              <a:gd name="adj" fmla="val 6668"/>
            </a:avLst>
          </a:prstGeom>
          <a:solidFill>
            <a:srgbClr val="F3E7D4"/>
          </a:solidFill>
          <a:ln/>
        </p:spPr>
      </p:sp>
      <p:sp>
        <p:nvSpPr>
          <p:cNvPr id="28" name="Text 26"/>
          <p:cNvSpPr/>
          <p:nvPr/>
        </p:nvSpPr>
        <p:spPr>
          <a:xfrm>
            <a:off x="1015841" y="6811328"/>
            <a:ext cx="153829" cy="333613"/>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7</a:t>
            </a:r>
            <a:endParaRPr lang="en-US" sz="2600" dirty="0"/>
          </a:p>
        </p:txBody>
      </p:sp>
      <p:sp>
        <p:nvSpPr>
          <p:cNvPr id="29" name="Text 27"/>
          <p:cNvSpPr/>
          <p:nvPr/>
        </p:nvSpPr>
        <p:spPr>
          <a:xfrm>
            <a:off x="1594842" y="6712387"/>
            <a:ext cx="2780109" cy="347424"/>
          </a:xfrm>
          <a:prstGeom prst="rect">
            <a:avLst/>
          </a:prstGeom>
          <a:noFill/>
          <a:ln/>
        </p:spPr>
        <p:txBody>
          <a:bodyPr wrap="none" lIns="0" tIns="0" rIns="0" bIns="0" rtlCol="0" anchor="t"/>
          <a:lstStyle/>
          <a:p>
            <a:pPr marL="0" indent="0">
              <a:lnSpc>
                <a:spcPts val="2700"/>
              </a:lnSpc>
              <a:buNone/>
            </a:pPr>
            <a:r>
              <a:rPr lang="en-US" sz="2150" dirty="0">
                <a:solidFill>
                  <a:srgbClr val="3A3630"/>
                </a:solidFill>
                <a:latin typeface="Lora" pitchFamily="34" charset="0"/>
                <a:ea typeface="Lora" pitchFamily="34" charset="-122"/>
                <a:cs typeface="Lora" pitchFamily="34" charset="-120"/>
              </a:rPr>
              <a:t>References</a:t>
            </a:r>
            <a:endParaRPr lang="en-US" sz="2150" dirty="0"/>
          </a:p>
        </p:txBody>
      </p:sp>
      <p:sp>
        <p:nvSpPr>
          <p:cNvPr id="30" name="Text 28"/>
          <p:cNvSpPr/>
          <p:nvPr/>
        </p:nvSpPr>
        <p:spPr>
          <a:xfrm>
            <a:off x="1594842" y="7201495"/>
            <a:ext cx="12208550" cy="378143"/>
          </a:xfrm>
          <a:prstGeom prst="rect">
            <a:avLst/>
          </a:prstGeom>
          <a:noFill/>
          <a:ln/>
        </p:spPr>
        <p:txBody>
          <a:bodyPr wrap="none" lIns="0" tIns="0" rIns="0" bIns="0" rtlCol="0" anchor="t"/>
          <a:lstStyle/>
          <a:p>
            <a:pPr marL="0" indent="0">
              <a:lnSpc>
                <a:spcPts val="2950"/>
              </a:lnSpc>
              <a:buNone/>
            </a:pPr>
            <a:r>
              <a:rPr lang="en-US" sz="1850" dirty="0">
                <a:solidFill>
                  <a:srgbClr val="3A3630"/>
                </a:solidFill>
                <a:latin typeface="Source Sans Pro" pitchFamily="34" charset="0"/>
                <a:ea typeface="Source Sans Pro" pitchFamily="34" charset="-122"/>
                <a:cs typeface="Source Sans Pro" pitchFamily="34" charset="-120"/>
              </a:rPr>
              <a:t>A list of cited sources used in the project.</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859637"/>
            <a:ext cx="5632490" cy="704017"/>
          </a:xfrm>
          <a:prstGeom prst="rect">
            <a:avLst/>
          </a:prstGeom>
          <a:noFill/>
          <a:ln/>
        </p:spPr>
        <p:txBody>
          <a:bodyPr wrap="none" lIns="0" tIns="0" rIns="0" bIns="0" rtlCol="0" anchor="t"/>
          <a:lstStyle/>
          <a:p>
            <a:pPr marL="0" indent="0">
              <a:lnSpc>
                <a:spcPts val="5500"/>
              </a:lnSpc>
              <a:buNone/>
            </a:pPr>
            <a:r>
              <a:rPr lang="en-US" sz="4400" dirty="0">
                <a:solidFill>
                  <a:srgbClr val="38512F"/>
                </a:solidFill>
                <a:latin typeface="Lora" pitchFamily="34" charset="0"/>
                <a:ea typeface="Lora" pitchFamily="34" charset="-122"/>
                <a:cs typeface="Lora" pitchFamily="34" charset="-120"/>
              </a:rPr>
              <a:t>Abstract</a:t>
            </a:r>
            <a:endParaRPr lang="en-US" sz="4400" dirty="0"/>
          </a:p>
        </p:txBody>
      </p:sp>
      <p:sp>
        <p:nvSpPr>
          <p:cNvPr id="4" name="Text 1"/>
          <p:cNvSpPr/>
          <p:nvPr/>
        </p:nvSpPr>
        <p:spPr>
          <a:xfrm>
            <a:off x="6324124" y="2922627"/>
            <a:ext cx="7468553" cy="3447217"/>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This research presents a comparative study of machine learning models for electricity demand and price forecasting. Utilizing a Kaggle dataset encompassing 2106 days, the project trains and evaluates Long Short-Term Memory (LSTM) and Random Forest models. Results demonstrate that the LSTM model achieves an accuracy of 96.74%, surpassing the Random Forest model with an accuracy of 94.4%. The study highlights the potential of LSTM for accurate and reliable energy forecasting, contributing to enhanced power grid management, energy trading, and economic planning.</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663416"/>
            <a:ext cx="5632490" cy="704017"/>
          </a:xfrm>
          <a:prstGeom prst="rect">
            <a:avLst/>
          </a:prstGeom>
          <a:noFill/>
          <a:ln/>
        </p:spPr>
        <p:txBody>
          <a:bodyPr wrap="none" lIns="0" tIns="0" rIns="0" bIns="0" rtlCol="0" anchor="t"/>
          <a:lstStyle/>
          <a:p>
            <a:pPr marL="0" indent="0">
              <a:lnSpc>
                <a:spcPts val="5500"/>
              </a:lnSpc>
              <a:buNone/>
            </a:pPr>
            <a:r>
              <a:rPr lang="en-US" sz="4400" dirty="0">
                <a:solidFill>
                  <a:srgbClr val="38512F"/>
                </a:solidFill>
                <a:latin typeface="Lora" pitchFamily="34" charset="0"/>
                <a:ea typeface="Lora" pitchFamily="34" charset="-122"/>
                <a:cs typeface="Lora" pitchFamily="34" charset="-120"/>
              </a:rPr>
              <a:t>Introduction</a:t>
            </a:r>
            <a:endParaRPr lang="en-US" sz="4400" dirty="0"/>
          </a:p>
        </p:txBody>
      </p:sp>
      <p:sp>
        <p:nvSpPr>
          <p:cNvPr id="4" name="Text 1"/>
          <p:cNvSpPr/>
          <p:nvPr/>
        </p:nvSpPr>
        <p:spPr>
          <a:xfrm>
            <a:off x="6324124" y="1726406"/>
            <a:ext cx="7468553" cy="2681168"/>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Accurate electricity demand and price forecasting is essential for efficient energy management and trading. As electricity demand continues to rise alongside the integration of renewable energy sources, forecasting has become increasingly complex. Traditional forecasting methods struggle to handle the intricate dynamics of modern energy markets. This project aims to explore the potential of machine learning techniques to enhance the accuracy of electricity demand and price forecasting.</a:t>
            </a:r>
            <a:endParaRPr lang="en-US" sz="1850" dirty="0"/>
          </a:p>
        </p:txBody>
      </p:sp>
      <p:sp>
        <p:nvSpPr>
          <p:cNvPr id="5" name="Shape 2"/>
          <p:cNvSpPr/>
          <p:nvPr/>
        </p:nvSpPr>
        <p:spPr>
          <a:xfrm>
            <a:off x="6324124" y="4676775"/>
            <a:ext cx="7468553" cy="2889290"/>
          </a:xfrm>
          <a:prstGeom prst="roundRect">
            <a:avLst>
              <a:gd name="adj" fmla="val 1243"/>
            </a:avLst>
          </a:prstGeom>
          <a:solidFill>
            <a:srgbClr val="F3E7D4"/>
          </a:solidFill>
          <a:ln/>
        </p:spPr>
      </p:sp>
      <p:sp>
        <p:nvSpPr>
          <p:cNvPr id="6" name="Text 3"/>
          <p:cNvSpPr/>
          <p:nvPr/>
        </p:nvSpPr>
        <p:spPr>
          <a:xfrm>
            <a:off x="6563439" y="4916091"/>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A3630"/>
                </a:solidFill>
                <a:latin typeface="Lora" pitchFamily="34" charset="0"/>
                <a:ea typeface="Lora" pitchFamily="34" charset="-122"/>
                <a:cs typeface="Lora" pitchFamily="34" charset="-120"/>
              </a:rPr>
              <a:t>Objective</a:t>
            </a:r>
            <a:endParaRPr lang="en-US" sz="2200" dirty="0"/>
          </a:p>
        </p:txBody>
      </p:sp>
      <p:sp>
        <p:nvSpPr>
          <p:cNvPr id="7" name="Text 4"/>
          <p:cNvSpPr/>
          <p:nvPr/>
        </p:nvSpPr>
        <p:spPr>
          <a:xfrm>
            <a:off x="6563439" y="5411629"/>
            <a:ext cx="6989921" cy="1915120"/>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To develop a reliable and accurate predictive model for electricity demand and price forecasting utilizing machine learning techniques, specifically Long Short-Term Memory (LSTM) and Random Forest (RF) models, ultimately improving energy management and trading efficiency.</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4385" y="806291"/>
            <a:ext cx="5340668" cy="667583"/>
          </a:xfrm>
          <a:prstGeom prst="rect">
            <a:avLst/>
          </a:prstGeom>
          <a:noFill/>
          <a:ln/>
        </p:spPr>
        <p:txBody>
          <a:bodyPr wrap="none" lIns="0" tIns="0" rIns="0" bIns="0" rtlCol="0" anchor="t"/>
          <a:lstStyle/>
          <a:p>
            <a:pPr marL="0" indent="0">
              <a:lnSpc>
                <a:spcPts val="5250"/>
              </a:lnSpc>
              <a:buNone/>
            </a:pPr>
            <a:r>
              <a:rPr lang="en-US" sz="4200" dirty="0">
                <a:solidFill>
                  <a:srgbClr val="38512F"/>
                </a:solidFill>
                <a:latin typeface="Lora" pitchFamily="34" charset="0"/>
                <a:ea typeface="Lora" pitchFamily="34" charset="-122"/>
                <a:cs typeface="Lora" pitchFamily="34" charset="-120"/>
              </a:rPr>
              <a:t>Literature Review</a:t>
            </a:r>
            <a:endParaRPr lang="en-US" sz="4200" dirty="0"/>
          </a:p>
        </p:txBody>
      </p:sp>
      <p:sp>
        <p:nvSpPr>
          <p:cNvPr id="3" name="Text 1"/>
          <p:cNvSpPr/>
          <p:nvPr/>
        </p:nvSpPr>
        <p:spPr>
          <a:xfrm>
            <a:off x="794385" y="1927741"/>
            <a:ext cx="13041630" cy="1452086"/>
          </a:xfrm>
          <a:prstGeom prst="rect">
            <a:avLst/>
          </a:prstGeom>
          <a:noFill/>
          <a:ln/>
        </p:spPr>
        <p:txBody>
          <a:bodyPr wrap="square" lIns="0" tIns="0" rIns="0" bIns="0" rtlCol="0" anchor="t"/>
          <a:lstStyle/>
          <a:p>
            <a:pPr marL="0" indent="0">
              <a:lnSpc>
                <a:spcPts val="2850"/>
              </a:lnSpc>
              <a:buNone/>
            </a:pPr>
            <a:r>
              <a:rPr lang="en-US" sz="1750" dirty="0">
                <a:solidFill>
                  <a:srgbClr val="3A3630"/>
                </a:solidFill>
                <a:latin typeface="Source Sans Pro" pitchFamily="34" charset="0"/>
                <a:ea typeface="Source Sans Pro" pitchFamily="34" charset="-122"/>
                <a:cs typeface="Source Sans Pro" pitchFamily="34" charset="-120"/>
              </a:rPr>
              <a:t>The field of electricity demand and price forecasting has been the subject of extensive research in recent years. Various studies have explored different approaches to enhance forecasting model accuracy. Traditional methods such as autoregressive integrated moving average (ARIMA) models, exponential smoothing (ES) models, and regression analysis have been widely employed due to their simplicity. However, these methods have limitations in handling non-linear relationships and complex patterns within the data.</a:t>
            </a:r>
            <a:endParaRPr lang="en-US" sz="1750" dirty="0"/>
          </a:p>
        </p:txBody>
      </p:sp>
      <p:sp>
        <p:nvSpPr>
          <p:cNvPr id="4" name="Text 2"/>
          <p:cNvSpPr/>
          <p:nvPr/>
        </p:nvSpPr>
        <p:spPr>
          <a:xfrm>
            <a:off x="794385" y="3862030"/>
            <a:ext cx="2670334" cy="333732"/>
          </a:xfrm>
          <a:prstGeom prst="rect">
            <a:avLst/>
          </a:prstGeom>
          <a:noFill/>
          <a:ln/>
        </p:spPr>
        <p:txBody>
          <a:bodyPr wrap="none" lIns="0" tIns="0" rIns="0" bIns="0" rtlCol="0" anchor="t"/>
          <a:lstStyle/>
          <a:p>
            <a:pPr marL="0" indent="0">
              <a:lnSpc>
                <a:spcPts val="2600"/>
              </a:lnSpc>
              <a:buNone/>
            </a:pPr>
            <a:r>
              <a:rPr lang="en-US" sz="2100" dirty="0">
                <a:solidFill>
                  <a:srgbClr val="38512F"/>
                </a:solidFill>
                <a:latin typeface="Lora" pitchFamily="34" charset="0"/>
                <a:ea typeface="Lora" pitchFamily="34" charset="-122"/>
                <a:cs typeface="Lora" pitchFamily="34" charset="-120"/>
              </a:rPr>
              <a:t>Traditional Methods</a:t>
            </a:r>
            <a:endParaRPr lang="en-US" sz="2100" dirty="0"/>
          </a:p>
        </p:txBody>
      </p:sp>
      <p:sp>
        <p:nvSpPr>
          <p:cNvPr id="5" name="Text 3"/>
          <p:cNvSpPr/>
          <p:nvPr/>
        </p:nvSpPr>
        <p:spPr>
          <a:xfrm>
            <a:off x="794385" y="4422696"/>
            <a:ext cx="6243995" cy="726043"/>
          </a:xfrm>
          <a:prstGeom prst="rect">
            <a:avLst/>
          </a:prstGeom>
          <a:noFill/>
          <a:ln/>
        </p:spPr>
        <p:txBody>
          <a:bodyPr wrap="square" lIns="0" tIns="0" rIns="0" bIns="0" rtlCol="0" anchor="t"/>
          <a:lstStyle/>
          <a:p>
            <a:pPr marL="0" indent="0">
              <a:lnSpc>
                <a:spcPts val="2850"/>
              </a:lnSpc>
              <a:buNone/>
            </a:pPr>
            <a:r>
              <a:rPr lang="en-US" sz="1750" dirty="0">
                <a:solidFill>
                  <a:srgbClr val="3A3630"/>
                </a:solidFill>
                <a:latin typeface="Source Sans Pro" pitchFamily="34" charset="0"/>
                <a:ea typeface="Source Sans Pro" pitchFamily="34" charset="-122"/>
                <a:cs typeface="Source Sans Pro" pitchFamily="34" charset="-120"/>
              </a:rPr>
              <a:t>ARIMA, ES, Regression analysis - Simple but struggle with non-linearity.</a:t>
            </a:r>
            <a:endParaRPr lang="en-US" sz="1750" dirty="0"/>
          </a:p>
        </p:txBody>
      </p:sp>
      <p:sp>
        <p:nvSpPr>
          <p:cNvPr id="6" name="Text 4"/>
          <p:cNvSpPr/>
          <p:nvPr/>
        </p:nvSpPr>
        <p:spPr>
          <a:xfrm>
            <a:off x="7599640" y="3862030"/>
            <a:ext cx="3393877" cy="333732"/>
          </a:xfrm>
          <a:prstGeom prst="rect">
            <a:avLst/>
          </a:prstGeom>
          <a:noFill/>
          <a:ln/>
        </p:spPr>
        <p:txBody>
          <a:bodyPr wrap="none" lIns="0" tIns="0" rIns="0" bIns="0" rtlCol="0" anchor="t"/>
          <a:lstStyle/>
          <a:p>
            <a:pPr marL="0" indent="0">
              <a:lnSpc>
                <a:spcPts val="2600"/>
              </a:lnSpc>
              <a:buNone/>
            </a:pPr>
            <a:r>
              <a:rPr lang="en-US" sz="2100" dirty="0">
                <a:solidFill>
                  <a:srgbClr val="38512F"/>
                </a:solidFill>
                <a:latin typeface="Lora" pitchFamily="34" charset="0"/>
                <a:ea typeface="Lora" pitchFamily="34" charset="-122"/>
                <a:cs typeface="Lora" pitchFamily="34" charset="-120"/>
              </a:rPr>
              <a:t>Machine Learning Methods</a:t>
            </a:r>
            <a:endParaRPr lang="en-US" sz="2100" dirty="0"/>
          </a:p>
        </p:txBody>
      </p:sp>
      <p:sp>
        <p:nvSpPr>
          <p:cNvPr id="7" name="Text 5"/>
          <p:cNvSpPr/>
          <p:nvPr/>
        </p:nvSpPr>
        <p:spPr>
          <a:xfrm>
            <a:off x="7599640" y="4422696"/>
            <a:ext cx="6243995" cy="726043"/>
          </a:xfrm>
          <a:prstGeom prst="rect">
            <a:avLst/>
          </a:prstGeom>
          <a:noFill/>
          <a:ln/>
        </p:spPr>
        <p:txBody>
          <a:bodyPr wrap="square" lIns="0" tIns="0" rIns="0" bIns="0" rtlCol="0" anchor="t"/>
          <a:lstStyle/>
          <a:p>
            <a:pPr marL="0" indent="0">
              <a:lnSpc>
                <a:spcPts val="2850"/>
              </a:lnSpc>
              <a:buNone/>
            </a:pPr>
            <a:r>
              <a:rPr lang="en-US" sz="1750" dirty="0">
                <a:solidFill>
                  <a:srgbClr val="3A3630"/>
                </a:solidFill>
                <a:latin typeface="Source Sans Pro" pitchFamily="34" charset="0"/>
                <a:ea typeface="Source Sans Pro" pitchFamily="34" charset="-122"/>
                <a:cs typeface="Source Sans Pro" pitchFamily="34" charset="-120"/>
              </a:rPr>
              <a:t>ANNs, SVMs, RFs - Capable of handling non-linear relationships and complex patterns.</a:t>
            </a:r>
            <a:endParaRPr lang="en-US" sz="1750" dirty="0"/>
          </a:p>
        </p:txBody>
      </p:sp>
      <p:sp>
        <p:nvSpPr>
          <p:cNvPr id="8" name="Text 6"/>
          <p:cNvSpPr/>
          <p:nvPr/>
        </p:nvSpPr>
        <p:spPr>
          <a:xfrm>
            <a:off x="794385" y="5608201"/>
            <a:ext cx="13041630" cy="1815108"/>
          </a:xfrm>
          <a:prstGeom prst="rect">
            <a:avLst/>
          </a:prstGeom>
          <a:noFill/>
          <a:ln/>
        </p:spPr>
        <p:txBody>
          <a:bodyPr wrap="square" lIns="0" tIns="0" rIns="0" bIns="0" rtlCol="0" anchor="t"/>
          <a:lstStyle/>
          <a:p>
            <a:pPr marL="0" indent="0">
              <a:lnSpc>
                <a:spcPts val="2850"/>
              </a:lnSpc>
              <a:buNone/>
            </a:pPr>
            <a:r>
              <a:rPr lang="en-US" sz="1750" dirty="0">
                <a:solidFill>
                  <a:srgbClr val="3A3630"/>
                </a:solidFill>
                <a:latin typeface="Source Sans Pro" pitchFamily="34" charset="0"/>
                <a:ea typeface="Source Sans Pro" pitchFamily="34" charset="-122"/>
                <a:cs typeface="Source Sans Pro" pitchFamily="34" charset="-120"/>
              </a:rPr>
              <a:t>In recent years, machine learning techniques have gained prominence in electricity demand and price forecasting. Studies have demonstrated that machine learning models like artificial neural networks (ANNs), support vector machines (SVMs), and random forests (RFs) often outperform traditional methods in terms of accuracy. These models are well-suited for forecasting due to their ability to handle non-linear relationships and intricate data patterns. This study seeks to contribute to the existing literature by investigating the potential of LSTM and RF models for electricity demand and price forecasting.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83273" y="862727"/>
            <a:ext cx="4685109" cy="585549"/>
          </a:xfrm>
          <a:prstGeom prst="rect">
            <a:avLst/>
          </a:prstGeom>
          <a:noFill/>
          <a:ln/>
        </p:spPr>
        <p:txBody>
          <a:bodyPr wrap="none" lIns="0" tIns="0" rIns="0" bIns="0" rtlCol="0" anchor="t"/>
          <a:lstStyle/>
          <a:p>
            <a:pPr marL="0" indent="0">
              <a:lnSpc>
                <a:spcPts val="4600"/>
              </a:lnSpc>
              <a:buNone/>
            </a:pPr>
            <a:r>
              <a:rPr lang="en-US" sz="3650" dirty="0">
                <a:solidFill>
                  <a:srgbClr val="38512F"/>
                </a:solidFill>
                <a:latin typeface="Lora" pitchFamily="34" charset="0"/>
                <a:ea typeface="Lora" pitchFamily="34" charset="-122"/>
                <a:cs typeface="Lora" pitchFamily="34" charset="-120"/>
              </a:rPr>
              <a:t>Methodologies</a:t>
            </a:r>
            <a:endParaRPr lang="en-US" sz="3650" dirty="0"/>
          </a:p>
        </p:txBody>
      </p:sp>
      <p:sp>
        <p:nvSpPr>
          <p:cNvPr id="4" name="Text 1"/>
          <p:cNvSpPr/>
          <p:nvPr/>
        </p:nvSpPr>
        <p:spPr>
          <a:xfrm>
            <a:off x="6183273" y="1746885"/>
            <a:ext cx="7750254" cy="955477"/>
          </a:xfrm>
          <a:prstGeom prst="rect">
            <a:avLst/>
          </a:prstGeom>
          <a:noFill/>
          <a:ln/>
        </p:spPr>
        <p:txBody>
          <a:bodyPr wrap="squar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The project utilizes a dataset from Kaggle, covering 2106 days between January 1st, 2015, and October 6th, 2020. This comprehensive dataset contains 14 columns, encompassing demand, retail spot prices (RRP), weather conditions, and other relevant factors.</a:t>
            </a:r>
            <a:endParaRPr lang="en-US" sz="1550" dirty="0"/>
          </a:p>
        </p:txBody>
      </p:sp>
      <p:sp>
        <p:nvSpPr>
          <p:cNvPr id="5" name="Shape 2"/>
          <p:cNvSpPr/>
          <p:nvPr/>
        </p:nvSpPr>
        <p:spPr>
          <a:xfrm>
            <a:off x="6183273" y="2926318"/>
            <a:ext cx="7750254" cy="2942511"/>
          </a:xfrm>
          <a:prstGeom prst="roundRect">
            <a:avLst>
              <a:gd name="adj" fmla="val 1015"/>
            </a:avLst>
          </a:prstGeom>
          <a:noFill/>
          <a:ln w="7620">
            <a:solidFill>
              <a:srgbClr val="000000">
                <a:alpha val="8000"/>
              </a:srgbClr>
            </a:solidFill>
            <a:prstDash val="solid"/>
          </a:ln>
        </p:spPr>
      </p:sp>
      <p:sp>
        <p:nvSpPr>
          <p:cNvPr id="6" name="Shape 3"/>
          <p:cNvSpPr/>
          <p:nvPr/>
        </p:nvSpPr>
        <p:spPr>
          <a:xfrm>
            <a:off x="6190893" y="2933938"/>
            <a:ext cx="7735014" cy="891064"/>
          </a:xfrm>
          <a:prstGeom prst="rect">
            <a:avLst/>
          </a:prstGeom>
          <a:solidFill>
            <a:srgbClr val="FFFFFF">
              <a:alpha val="4000"/>
            </a:srgbClr>
          </a:solidFill>
          <a:ln/>
        </p:spPr>
      </p:sp>
      <p:sp>
        <p:nvSpPr>
          <p:cNvPr id="7" name="Text 4"/>
          <p:cNvSpPr/>
          <p:nvPr/>
        </p:nvSpPr>
        <p:spPr>
          <a:xfrm>
            <a:off x="6390203" y="3060978"/>
            <a:ext cx="153173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Data</a:t>
            </a:r>
            <a:endParaRPr lang="en-US" sz="1550" dirty="0"/>
          </a:p>
        </p:txBody>
      </p:sp>
      <p:sp>
        <p:nvSpPr>
          <p:cNvPr id="8" name="Text 5"/>
          <p:cNvSpPr/>
          <p:nvPr/>
        </p:nvSpPr>
        <p:spPr>
          <a:xfrm>
            <a:off x="8327708" y="3060978"/>
            <a:ext cx="152792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Demand</a:t>
            </a:r>
            <a:endParaRPr lang="en-US" sz="1550" dirty="0"/>
          </a:p>
        </p:txBody>
      </p:sp>
      <p:sp>
        <p:nvSpPr>
          <p:cNvPr id="9" name="Text 6"/>
          <p:cNvSpPr/>
          <p:nvPr/>
        </p:nvSpPr>
        <p:spPr>
          <a:xfrm>
            <a:off x="10261402" y="3060978"/>
            <a:ext cx="152792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RRP</a:t>
            </a:r>
            <a:endParaRPr lang="en-US" sz="1550" dirty="0"/>
          </a:p>
        </p:txBody>
      </p:sp>
      <p:sp>
        <p:nvSpPr>
          <p:cNvPr id="10" name="Text 7"/>
          <p:cNvSpPr/>
          <p:nvPr/>
        </p:nvSpPr>
        <p:spPr>
          <a:xfrm>
            <a:off x="12195096" y="3060978"/>
            <a:ext cx="1531739" cy="636984"/>
          </a:xfrm>
          <a:prstGeom prst="rect">
            <a:avLst/>
          </a:prstGeom>
          <a:noFill/>
          <a:ln/>
        </p:spPr>
        <p:txBody>
          <a:bodyPr wrap="squar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Demand_pos_RRP</a:t>
            </a:r>
            <a:endParaRPr lang="en-US" sz="1550" dirty="0"/>
          </a:p>
        </p:txBody>
      </p:sp>
      <p:sp>
        <p:nvSpPr>
          <p:cNvPr id="11" name="Shape 8"/>
          <p:cNvSpPr/>
          <p:nvPr/>
        </p:nvSpPr>
        <p:spPr>
          <a:xfrm>
            <a:off x="6190893" y="3825002"/>
            <a:ext cx="7735014" cy="891064"/>
          </a:xfrm>
          <a:prstGeom prst="rect">
            <a:avLst/>
          </a:prstGeom>
          <a:solidFill>
            <a:srgbClr val="000000">
              <a:alpha val="4000"/>
            </a:srgbClr>
          </a:solidFill>
          <a:ln/>
        </p:spPr>
      </p:sp>
      <p:sp>
        <p:nvSpPr>
          <p:cNvPr id="12" name="Text 9"/>
          <p:cNvSpPr/>
          <p:nvPr/>
        </p:nvSpPr>
        <p:spPr>
          <a:xfrm>
            <a:off x="6390203" y="3952042"/>
            <a:ext cx="153173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RRP_negative</a:t>
            </a:r>
            <a:endParaRPr lang="en-US" sz="1550" dirty="0"/>
          </a:p>
        </p:txBody>
      </p:sp>
      <p:sp>
        <p:nvSpPr>
          <p:cNvPr id="13" name="Text 10"/>
          <p:cNvSpPr/>
          <p:nvPr/>
        </p:nvSpPr>
        <p:spPr>
          <a:xfrm>
            <a:off x="8327708" y="3952042"/>
            <a:ext cx="1527929" cy="636984"/>
          </a:xfrm>
          <a:prstGeom prst="rect">
            <a:avLst/>
          </a:prstGeom>
          <a:noFill/>
          <a:ln/>
        </p:spPr>
        <p:txBody>
          <a:bodyPr wrap="squar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Demand_neg_RRP</a:t>
            </a:r>
            <a:endParaRPr lang="en-US" sz="1550" dirty="0"/>
          </a:p>
        </p:txBody>
      </p:sp>
      <p:sp>
        <p:nvSpPr>
          <p:cNvPr id="14" name="Text 11"/>
          <p:cNvSpPr/>
          <p:nvPr/>
        </p:nvSpPr>
        <p:spPr>
          <a:xfrm>
            <a:off x="10261402" y="3952042"/>
            <a:ext cx="152792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RRP_Positive</a:t>
            </a:r>
            <a:endParaRPr lang="en-US" sz="1550" dirty="0"/>
          </a:p>
        </p:txBody>
      </p:sp>
      <p:sp>
        <p:nvSpPr>
          <p:cNvPr id="15" name="Text 12"/>
          <p:cNvSpPr/>
          <p:nvPr/>
        </p:nvSpPr>
        <p:spPr>
          <a:xfrm>
            <a:off x="12195096" y="3952042"/>
            <a:ext cx="153173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Frac_at_neg_RRP</a:t>
            </a:r>
            <a:endParaRPr lang="en-US" sz="1550" dirty="0"/>
          </a:p>
        </p:txBody>
      </p:sp>
      <p:sp>
        <p:nvSpPr>
          <p:cNvPr id="16" name="Shape 13"/>
          <p:cNvSpPr/>
          <p:nvPr/>
        </p:nvSpPr>
        <p:spPr>
          <a:xfrm>
            <a:off x="6190893" y="4716066"/>
            <a:ext cx="7735014" cy="572572"/>
          </a:xfrm>
          <a:prstGeom prst="rect">
            <a:avLst/>
          </a:prstGeom>
          <a:solidFill>
            <a:srgbClr val="FFFFFF">
              <a:alpha val="4000"/>
            </a:srgbClr>
          </a:solidFill>
          <a:ln/>
        </p:spPr>
      </p:sp>
      <p:sp>
        <p:nvSpPr>
          <p:cNvPr id="17" name="Text 14"/>
          <p:cNvSpPr/>
          <p:nvPr/>
        </p:nvSpPr>
        <p:spPr>
          <a:xfrm>
            <a:off x="6390203" y="4843105"/>
            <a:ext cx="153173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Min_temperature</a:t>
            </a:r>
            <a:endParaRPr lang="en-US" sz="1550" dirty="0"/>
          </a:p>
        </p:txBody>
      </p:sp>
      <p:sp>
        <p:nvSpPr>
          <p:cNvPr id="18" name="Text 15"/>
          <p:cNvSpPr/>
          <p:nvPr/>
        </p:nvSpPr>
        <p:spPr>
          <a:xfrm>
            <a:off x="8327708" y="4843105"/>
            <a:ext cx="152792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Max_temperature</a:t>
            </a:r>
            <a:endParaRPr lang="en-US" sz="1550" dirty="0"/>
          </a:p>
        </p:txBody>
      </p:sp>
      <p:sp>
        <p:nvSpPr>
          <p:cNvPr id="19" name="Text 16"/>
          <p:cNvSpPr/>
          <p:nvPr/>
        </p:nvSpPr>
        <p:spPr>
          <a:xfrm>
            <a:off x="10261402" y="4843105"/>
            <a:ext cx="152792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Solar_exposure</a:t>
            </a:r>
            <a:endParaRPr lang="en-US" sz="1550" dirty="0"/>
          </a:p>
        </p:txBody>
      </p:sp>
      <p:sp>
        <p:nvSpPr>
          <p:cNvPr id="20" name="Text 17"/>
          <p:cNvSpPr/>
          <p:nvPr/>
        </p:nvSpPr>
        <p:spPr>
          <a:xfrm>
            <a:off x="12195096" y="4843105"/>
            <a:ext cx="153173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Rainfall</a:t>
            </a:r>
            <a:endParaRPr lang="en-US" sz="1550" dirty="0"/>
          </a:p>
        </p:txBody>
      </p:sp>
      <p:sp>
        <p:nvSpPr>
          <p:cNvPr id="21" name="Shape 18"/>
          <p:cNvSpPr/>
          <p:nvPr/>
        </p:nvSpPr>
        <p:spPr>
          <a:xfrm>
            <a:off x="6190893" y="5288637"/>
            <a:ext cx="7735014" cy="572572"/>
          </a:xfrm>
          <a:prstGeom prst="rect">
            <a:avLst/>
          </a:prstGeom>
          <a:solidFill>
            <a:srgbClr val="000000">
              <a:alpha val="4000"/>
            </a:srgbClr>
          </a:solidFill>
          <a:ln/>
        </p:spPr>
      </p:sp>
      <p:sp>
        <p:nvSpPr>
          <p:cNvPr id="22" name="Text 19"/>
          <p:cNvSpPr/>
          <p:nvPr/>
        </p:nvSpPr>
        <p:spPr>
          <a:xfrm>
            <a:off x="6390203" y="5415677"/>
            <a:ext cx="153173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School_day</a:t>
            </a:r>
            <a:endParaRPr lang="en-US" sz="1550" dirty="0"/>
          </a:p>
        </p:txBody>
      </p:sp>
      <p:sp>
        <p:nvSpPr>
          <p:cNvPr id="23" name="Text 20"/>
          <p:cNvSpPr/>
          <p:nvPr/>
        </p:nvSpPr>
        <p:spPr>
          <a:xfrm>
            <a:off x="8327708" y="5415677"/>
            <a:ext cx="1527929" cy="318492"/>
          </a:xfrm>
          <a:prstGeom prst="rect">
            <a:avLst/>
          </a:prstGeom>
          <a:noFill/>
          <a:ln/>
        </p:spPr>
        <p:txBody>
          <a:bodyPr wrap="non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Holiday</a:t>
            </a:r>
            <a:endParaRPr lang="en-US" sz="1550" dirty="0"/>
          </a:p>
        </p:txBody>
      </p:sp>
      <p:sp>
        <p:nvSpPr>
          <p:cNvPr id="24" name="Text 21"/>
          <p:cNvSpPr/>
          <p:nvPr/>
        </p:nvSpPr>
        <p:spPr>
          <a:xfrm>
            <a:off x="10261402" y="5415677"/>
            <a:ext cx="1527929" cy="318492"/>
          </a:xfrm>
          <a:prstGeom prst="rect">
            <a:avLst/>
          </a:prstGeom>
          <a:noFill/>
          <a:ln/>
        </p:spPr>
        <p:txBody>
          <a:bodyPr wrap="none" lIns="0" tIns="0" rIns="0" bIns="0" rtlCol="0" anchor="t"/>
          <a:lstStyle/>
          <a:p>
            <a:pPr marL="0" indent="0">
              <a:lnSpc>
                <a:spcPts val="2500"/>
              </a:lnSpc>
              <a:buNone/>
            </a:pPr>
            <a:endParaRPr lang="en-US" sz="1550" dirty="0"/>
          </a:p>
        </p:txBody>
      </p:sp>
      <p:sp>
        <p:nvSpPr>
          <p:cNvPr id="25" name="Text 22"/>
          <p:cNvSpPr/>
          <p:nvPr/>
        </p:nvSpPr>
        <p:spPr>
          <a:xfrm>
            <a:off x="12195096" y="5415677"/>
            <a:ext cx="1531739" cy="318492"/>
          </a:xfrm>
          <a:prstGeom prst="rect">
            <a:avLst/>
          </a:prstGeom>
          <a:noFill/>
          <a:ln/>
        </p:spPr>
        <p:txBody>
          <a:bodyPr wrap="none" lIns="0" tIns="0" rIns="0" bIns="0" rtlCol="0" anchor="t"/>
          <a:lstStyle/>
          <a:p>
            <a:pPr marL="0" indent="0">
              <a:lnSpc>
                <a:spcPts val="2500"/>
              </a:lnSpc>
              <a:buNone/>
            </a:pPr>
            <a:endParaRPr lang="en-US" sz="1550" dirty="0"/>
          </a:p>
        </p:txBody>
      </p:sp>
      <p:sp>
        <p:nvSpPr>
          <p:cNvPr id="26" name="Text 23"/>
          <p:cNvSpPr/>
          <p:nvPr/>
        </p:nvSpPr>
        <p:spPr>
          <a:xfrm>
            <a:off x="6183273" y="6092785"/>
            <a:ext cx="7750254" cy="1273969"/>
          </a:xfrm>
          <a:prstGeom prst="rect">
            <a:avLst/>
          </a:prstGeom>
          <a:noFill/>
          <a:ln/>
        </p:spPr>
        <p:txBody>
          <a:bodyPr wrap="square" lIns="0" tIns="0" rIns="0" bIns="0" rtlCol="0" anchor="t"/>
          <a:lstStyle/>
          <a:p>
            <a:pPr marL="0" indent="0">
              <a:lnSpc>
                <a:spcPts val="2500"/>
              </a:lnSpc>
              <a:buNone/>
            </a:pPr>
            <a:r>
              <a:rPr lang="en-US" sz="1550" dirty="0">
                <a:solidFill>
                  <a:srgbClr val="3A3630"/>
                </a:solidFill>
                <a:latin typeface="Source Sans Pro" pitchFamily="34" charset="0"/>
                <a:ea typeface="Source Sans Pro" pitchFamily="34" charset="-122"/>
                <a:cs typeface="Source Sans Pro" pitchFamily="34" charset="-120"/>
              </a:rPr>
              <a:t>The dataset undergoes preprocessing, converting the date column into day, month, year, and day of the week. Scaling using Min-Max Scaler, handling missing values, and encoding categorical values are performed. After preprocessing, the total number of columns is expanded to 18.</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972264"/>
            <a:ext cx="5632490" cy="704017"/>
          </a:xfrm>
          <a:prstGeom prst="rect">
            <a:avLst/>
          </a:prstGeom>
          <a:noFill/>
          <a:ln/>
        </p:spPr>
        <p:txBody>
          <a:bodyPr wrap="none" lIns="0" tIns="0" rIns="0" bIns="0" rtlCol="0" anchor="t"/>
          <a:lstStyle/>
          <a:p>
            <a:pPr marL="0" indent="0">
              <a:lnSpc>
                <a:spcPts val="5500"/>
              </a:lnSpc>
              <a:buNone/>
            </a:pPr>
            <a:r>
              <a:rPr lang="en-US" sz="4400" dirty="0">
                <a:solidFill>
                  <a:srgbClr val="38512F"/>
                </a:solidFill>
                <a:latin typeface="Lora" pitchFamily="34" charset="0"/>
                <a:ea typeface="Lora" pitchFamily="34" charset="-122"/>
                <a:cs typeface="Lora" pitchFamily="34" charset="-120"/>
              </a:rPr>
              <a:t>Data Visualization</a:t>
            </a:r>
            <a:endParaRPr lang="en-US" sz="4400" dirty="0"/>
          </a:p>
        </p:txBody>
      </p:sp>
      <p:sp>
        <p:nvSpPr>
          <p:cNvPr id="3" name="Text 1"/>
          <p:cNvSpPr/>
          <p:nvPr/>
        </p:nvSpPr>
        <p:spPr>
          <a:xfrm>
            <a:off x="837724" y="2155031"/>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Visualizing the data is crucial for understanding relationships between variables and informing modeling decisions. The project employs various plots to gain insights into the dataset:</a:t>
            </a:r>
            <a:endParaRPr lang="en-US" sz="1850" dirty="0"/>
          </a:p>
        </p:txBody>
      </p:sp>
      <p:sp>
        <p:nvSpPr>
          <p:cNvPr id="4" name="Shape 2"/>
          <p:cNvSpPr/>
          <p:nvPr/>
        </p:nvSpPr>
        <p:spPr>
          <a:xfrm>
            <a:off x="837724" y="3459480"/>
            <a:ext cx="538520" cy="538520"/>
          </a:xfrm>
          <a:prstGeom prst="roundRect">
            <a:avLst>
              <a:gd name="adj" fmla="val 6668"/>
            </a:avLst>
          </a:prstGeom>
          <a:solidFill>
            <a:srgbClr val="F3E7D4"/>
          </a:solidFill>
          <a:ln/>
        </p:spPr>
      </p:sp>
      <p:sp>
        <p:nvSpPr>
          <p:cNvPr id="5" name="Text 3"/>
          <p:cNvSpPr/>
          <p:nvPr/>
        </p:nvSpPr>
        <p:spPr>
          <a:xfrm>
            <a:off x="1045369" y="3559731"/>
            <a:ext cx="123111" cy="337899"/>
          </a:xfrm>
          <a:prstGeom prst="rect">
            <a:avLst/>
          </a:prstGeom>
          <a:noFill/>
          <a:ln/>
        </p:spPr>
        <p:txBody>
          <a:bodyPr wrap="none" lIns="0" tIns="0" rIns="0" bIns="0" rtlCol="0" anchor="t"/>
          <a:lstStyle/>
          <a:p>
            <a:pPr marL="0" indent="0" algn="ctr">
              <a:lnSpc>
                <a:spcPts val="2650"/>
              </a:lnSpc>
              <a:buNone/>
            </a:pPr>
            <a:r>
              <a:rPr lang="en-US" sz="2650" dirty="0">
                <a:solidFill>
                  <a:srgbClr val="3A3630"/>
                </a:solidFill>
                <a:latin typeface="Lora" pitchFamily="34" charset="0"/>
                <a:ea typeface="Lora" pitchFamily="34" charset="-122"/>
                <a:cs typeface="Lora" pitchFamily="34" charset="-120"/>
              </a:rPr>
              <a:t>1</a:t>
            </a:r>
            <a:endParaRPr lang="en-US" sz="2650" dirty="0"/>
          </a:p>
        </p:txBody>
      </p:sp>
      <p:sp>
        <p:nvSpPr>
          <p:cNvPr id="6" name="Text 4"/>
          <p:cNvSpPr/>
          <p:nvPr/>
        </p:nvSpPr>
        <p:spPr>
          <a:xfrm>
            <a:off x="1615559" y="3459480"/>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A3630"/>
                </a:solidFill>
                <a:latin typeface="Lora" pitchFamily="34" charset="0"/>
                <a:ea typeface="Lora" pitchFamily="34" charset="-122"/>
                <a:cs typeface="Lora" pitchFamily="34" charset="-120"/>
              </a:rPr>
              <a:t>Scatter Plots</a:t>
            </a:r>
            <a:endParaRPr lang="en-US" sz="2200" dirty="0"/>
          </a:p>
        </p:txBody>
      </p:sp>
      <p:sp>
        <p:nvSpPr>
          <p:cNvPr id="7" name="Text 5"/>
          <p:cNvSpPr/>
          <p:nvPr/>
        </p:nvSpPr>
        <p:spPr>
          <a:xfrm>
            <a:off x="1615559" y="3955018"/>
            <a:ext cx="3380899" cy="1532096"/>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Visualize relationships between demand and variables like max-temperature, RRP, and solar exposure.</a:t>
            </a:r>
            <a:endParaRPr lang="en-US" sz="1850" dirty="0"/>
          </a:p>
        </p:txBody>
      </p:sp>
      <p:sp>
        <p:nvSpPr>
          <p:cNvPr id="8" name="Shape 6"/>
          <p:cNvSpPr/>
          <p:nvPr/>
        </p:nvSpPr>
        <p:spPr>
          <a:xfrm>
            <a:off x="5235773" y="3459480"/>
            <a:ext cx="538520" cy="538520"/>
          </a:xfrm>
          <a:prstGeom prst="roundRect">
            <a:avLst>
              <a:gd name="adj" fmla="val 6668"/>
            </a:avLst>
          </a:prstGeom>
          <a:solidFill>
            <a:srgbClr val="F3E7D4"/>
          </a:solidFill>
          <a:ln/>
        </p:spPr>
      </p:sp>
      <p:sp>
        <p:nvSpPr>
          <p:cNvPr id="9" name="Text 7"/>
          <p:cNvSpPr/>
          <p:nvPr/>
        </p:nvSpPr>
        <p:spPr>
          <a:xfrm>
            <a:off x="5414248" y="3559731"/>
            <a:ext cx="181570" cy="337899"/>
          </a:xfrm>
          <a:prstGeom prst="rect">
            <a:avLst/>
          </a:prstGeom>
          <a:noFill/>
          <a:ln/>
        </p:spPr>
        <p:txBody>
          <a:bodyPr wrap="none" lIns="0" tIns="0" rIns="0" bIns="0" rtlCol="0" anchor="t"/>
          <a:lstStyle/>
          <a:p>
            <a:pPr marL="0" indent="0" algn="ctr">
              <a:lnSpc>
                <a:spcPts val="2650"/>
              </a:lnSpc>
              <a:buNone/>
            </a:pPr>
            <a:r>
              <a:rPr lang="en-US" sz="2650" dirty="0">
                <a:solidFill>
                  <a:srgbClr val="3A3630"/>
                </a:solidFill>
                <a:latin typeface="Lora" pitchFamily="34" charset="0"/>
                <a:ea typeface="Lora" pitchFamily="34" charset="-122"/>
                <a:cs typeface="Lora" pitchFamily="34" charset="-120"/>
              </a:rPr>
              <a:t>2</a:t>
            </a:r>
            <a:endParaRPr lang="en-US" sz="2650" dirty="0"/>
          </a:p>
        </p:txBody>
      </p:sp>
      <p:sp>
        <p:nvSpPr>
          <p:cNvPr id="10" name="Text 8"/>
          <p:cNvSpPr/>
          <p:nvPr/>
        </p:nvSpPr>
        <p:spPr>
          <a:xfrm>
            <a:off x="6013609" y="3459480"/>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A3630"/>
                </a:solidFill>
                <a:latin typeface="Lora" pitchFamily="34" charset="0"/>
                <a:ea typeface="Lora" pitchFamily="34" charset="-122"/>
                <a:cs typeface="Lora" pitchFamily="34" charset="-120"/>
              </a:rPr>
              <a:t>Box Plots</a:t>
            </a:r>
            <a:endParaRPr lang="en-US" sz="2200" dirty="0"/>
          </a:p>
        </p:txBody>
      </p:sp>
      <p:sp>
        <p:nvSpPr>
          <p:cNvPr id="11" name="Text 9"/>
          <p:cNvSpPr/>
          <p:nvPr/>
        </p:nvSpPr>
        <p:spPr>
          <a:xfrm>
            <a:off x="6013609" y="3955018"/>
            <a:ext cx="3380899" cy="1149072"/>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Analyze demand patterns based on day of the week, school days vs. holidays.</a:t>
            </a:r>
            <a:endParaRPr lang="en-US" sz="1850" dirty="0"/>
          </a:p>
        </p:txBody>
      </p:sp>
      <p:sp>
        <p:nvSpPr>
          <p:cNvPr id="12" name="Shape 10"/>
          <p:cNvSpPr/>
          <p:nvPr/>
        </p:nvSpPr>
        <p:spPr>
          <a:xfrm>
            <a:off x="9633823" y="3459480"/>
            <a:ext cx="538520" cy="538520"/>
          </a:xfrm>
          <a:prstGeom prst="roundRect">
            <a:avLst>
              <a:gd name="adj" fmla="val 6668"/>
            </a:avLst>
          </a:prstGeom>
          <a:solidFill>
            <a:srgbClr val="F3E7D4"/>
          </a:solidFill>
          <a:ln/>
        </p:spPr>
      </p:sp>
      <p:sp>
        <p:nvSpPr>
          <p:cNvPr id="13" name="Text 11"/>
          <p:cNvSpPr/>
          <p:nvPr/>
        </p:nvSpPr>
        <p:spPr>
          <a:xfrm>
            <a:off x="9808964" y="3559731"/>
            <a:ext cx="188238" cy="337899"/>
          </a:xfrm>
          <a:prstGeom prst="rect">
            <a:avLst/>
          </a:prstGeom>
          <a:noFill/>
          <a:ln/>
        </p:spPr>
        <p:txBody>
          <a:bodyPr wrap="none" lIns="0" tIns="0" rIns="0" bIns="0" rtlCol="0" anchor="t"/>
          <a:lstStyle/>
          <a:p>
            <a:pPr marL="0" indent="0" algn="ctr">
              <a:lnSpc>
                <a:spcPts val="2650"/>
              </a:lnSpc>
              <a:buNone/>
            </a:pPr>
            <a:r>
              <a:rPr lang="en-US" sz="2650" dirty="0">
                <a:solidFill>
                  <a:srgbClr val="3A3630"/>
                </a:solidFill>
                <a:latin typeface="Lora" pitchFamily="34" charset="0"/>
                <a:ea typeface="Lora" pitchFamily="34" charset="-122"/>
                <a:cs typeface="Lora" pitchFamily="34" charset="-120"/>
              </a:rPr>
              <a:t>3</a:t>
            </a:r>
            <a:endParaRPr lang="en-US" sz="2650" dirty="0"/>
          </a:p>
        </p:txBody>
      </p:sp>
      <p:sp>
        <p:nvSpPr>
          <p:cNvPr id="14" name="Text 12"/>
          <p:cNvSpPr/>
          <p:nvPr/>
        </p:nvSpPr>
        <p:spPr>
          <a:xfrm>
            <a:off x="10411658" y="3459480"/>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A3630"/>
                </a:solidFill>
                <a:latin typeface="Lora" pitchFamily="34" charset="0"/>
                <a:ea typeface="Lora" pitchFamily="34" charset="-122"/>
                <a:cs typeface="Lora" pitchFamily="34" charset="-120"/>
              </a:rPr>
              <a:t>Joint Plots</a:t>
            </a:r>
            <a:endParaRPr lang="en-US" sz="2200" dirty="0"/>
          </a:p>
        </p:txBody>
      </p:sp>
      <p:sp>
        <p:nvSpPr>
          <p:cNvPr id="15" name="Text 13"/>
          <p:cNvSpPr/>
          <p:nvPr/>
        </p:nvSpPr>
        <p:spPr>
          <a:xfrm>
            <a:off x="10411658" y="3955018"/>
            <a:ext cx="3380899" cy="766048"/>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Examine the relationship between demand and RRP.</a:t>
            </a:r>
            <a:endParaRPr lang="en-US" sz="1850" dirty="0"/>
          </a:p>
        </p:txBody>
      </p:sp>
      <p:sp>
        <p:nvSpPr>
          <p:cNvPr id="16" name="Shape 14"/>
          <p:cNvSpPr/>
          <p:nvPr/>
        </p:nvSpPr>
        <p:spPr>
          <a:xfrm>
            <a:off x="837724" y="5995630"/>
            <a:ext cx="538520" cy="538520"/>
          </a:xfrm>
          <a:prstGeom prst="roundRect">
            <a:avLst>
              <a:gd name="adj" fmla="val 6668"/>
            </a:avLst>
          </a:prstGeom>
          <a:solidFill>
            <a:srgbClr val="F3E7D4"/>
          </a:solidFill>
          <a:ln/>
        </p:spPr>
      </p:sp>
      <p:sp>
        <p:nvSpPr>
          <p:cNvPr id="17" name="Text 15"/>
          <p:cNvSpPr/>
          <p:nvPr/>
        </p:nvSpPr>
        <p:spPr>
          <a:xfrm>
            <a:off x="1015365" y="6095881"/>
            <a:ext cx="183237" cy="337899"/>
          </a:xfrm>
          <a:prstGeom prst="rect">
            <a:avLst/>
          </a:prstGeom>
          <a:noFill/>
          <a:ln/>
        </p:spPr>
        <p:txBody>
          <a:bodyPr wrap="none" lIns="0" tIns="0" rIns="0" bIns="0" rtlCol="0" anchor="t"/>
          <a:lstStyle/>
          <a:p>
            <a:pPr marL="0" indent="0" algn="ctr">
              <a:lnSpc>
                <a:spcPts val="2650"/>
              </a:lnSpc>
              <a:buNone/>
            </a:pPr>
            <a:r>
              <a:rPr lang="en-US" sz="2650" dirty="0">
                <a:solidFill>
                  <a:srgbClr val="3A3630"/>
                </a:solidFill>
                <a:latin typeface="Lora" pitchFamily="34" charset="0"/>
                <a:ea typeface="Lora" pitchFamily="34" charset="-122"/>
                <a:cs typeface="Lora" pitchFamily="34" charset="-120"/>
              </a:rPr>
              <a:t>4</a:t>
            </a:r>
            <a:endParaRPr lang="en-US" sz="2650" dirty="0"/>
          </a:p>
        </p:txBody>
      </p:sp>
      <p:sp>
        <p:nvSpPr>
          <p:cNvPr id="18" name="Text 16"/>
          <p:cNvSpPr/>
          <p:nvPr/>
        </p:nvSpPr>
        <p:spPr>
          <a:xfrm>
            <a:off x="1615559" y="5995630"/>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A3630"/>
                </a:solidFill>
                <a:latin typeface="Lora" pitchFamily="34" charset="0"/>
                <a:ea typeface="Lora" pitchFamily="34" charset="-122"/>
                <a:cs typeface="Lora" pitchFamily="34" charset="-120"/>
              </a:rPr>
              <a:t>Histograms</a:t>
            </a:r>
            <a:endParaRPr lang="en-US" sz="2200" dirty="0"/>
          </a:p>
        </p:txBody>
      </p:sp>
      <p:sp>
        <p:nvSpPr>
          <p:cNvPr id="19" name="Text 17"/>
          <p:cNvSpPr/>
          <p:nvPr/>
        </p:nvSpPr>
        <p:spPr>
          <a:xfrm>
            <a:off x="1615559" y="6491168"/>
            <a:ext cx="5579983" cy="766048"/>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Analyze the distribution of demand and temperature values.</a:t>
            </a:r>
            <a:endParaRPr lang="en-US" sz="1850" dirty="0"/>
          </a:p>
        </p:txBody>
      </p:sp>
      <p:sp>
        <p:nvSpPr>
          <p:cNvPr id="20" name="Shape 18"/>
          <p:cNvSpPr/>
          <p:nvPr/>
        </p:nvSpPr>
        <p:spPr>
          <a:xfrm>
            <a:off x="7434858" y="5995630"/>
            <a:ext cx="538520" cy="538520"/>
          </a:xfrm>
          <a:prstGeom prst="roundRect">
            <a:avLst>
              <a:gd name="adj" fmla="val 6668"/>
            </a:avLst>
          </a:prstGeom>
          <a:solidFill>
            <a:srgbClr val="F3E7D4"/>
          </a:solidFill>
          <a:ln/>
        </p:spPr>
      </p:sp>
      <p:sp>
        <p:nvSpPr>
          <p:cNvPr id="21" name="Text 19"/>
          <p:cNvSpPr/>
          <p:nvPr/>
        </p:nvSpPr>
        <p:spPr>
          <a:xfrm>
            <a:off x="7612023" y="6095881"/>
            <a:ext cx="184190" cy="337899"/>
          </a:xfrm>
          <a:prstGeom prst="rect">
            <a:avLst/>
          </a:prstGeom>
          <a:noFill/>
          <a:ln/>
        </p:spPr>
        <p:txBody>
          <a:bodyPr wrap="none" lIns="0" tIns="0" rIns="0" bIns="0" rtlCol="0" anchor="t"/>
          <a:lstStyle/>
          <a:p>
            <a:pPr marL="0" indent="0" algn="ctr">
              <a:lnSpc>
                <a:spcPts val="2650"/>
              </a:lnSpc>
              <a:buNone/>
            </a:pPr>
            <a:r>
              <a:rPr lang="en-US" sz="2650" dirty="0">
                <a:solidFill>
                  <a:srgbClr val="3A3630"/>
                </a:solidFill>
                <a:latin typeface="Lora" pitchFamily="34" charset="0"/>
                <a:ea typeface="Lora" pitchFamily="34" charset="-122"/>
                <a:cs typeface="Lora" pitchFamily="34" charset="-120"/>
              </a:rPr>
              <a:t>5</a:t>
            </a:r>
            <a:endParaRPr lang="en-US" sz="2650" dirty="0"/>
          </a:p>
        </p:txBody>
      </p:sp>
      <p:sp>
        <p:nvSpPr>
          <p:cNvPr id="22" name="Text 20"/>
          <p:cNvSpPr/>
          <p:nvPr/>
        </p:nvSpPr>
        <p:spPr>
          <a:xfrm>
            <a:off x="8212693" y="5995630"/>
            <a:ext cx="2836307" cy="351949"/>
          </a:xfrm>
          <a:prstGeom prst="rect">
            <a:avLst/>
          </a:prstGeom>
          <a:noFill/>
          <a:ln/>
        </p:spPr>
        <p:txBody>
          <a:bodyPr wrap="none" lIns="0" tIns="0" rIns="0" bIns="0" rtlCol="0" anchor="t"/>
          <a:lstStyle/>
          <a:p>
            <a:pPr marL="0" indent="0">
              <a:lnSpc>
                <a:spcPts val="2750"/>
              </a:lnSpc>
              <a:buNone/>
            </a:pPr>
            <a:r>
              <a:rPr lang="en-US" sz="2200" dirty="0">
                <a:solidFill>
                  <a:srgbClr val="3A3630"/>
                </a:solidFill>
                <a:latin typeface="Lora" pitchFamily="34" charset="0"/>
                <a:ea typeface="Lora" pitchFamily="34" charset="-122"/>
                <a:cs typeface="Lora" pitchFamily="34" charset="-120"/>
              </a:rPr>
              <a:t>Correlation Heat Map</a:t>
            </a:r>
            <a:endParaRPr lang="en-US" sz="2200" dirty="0"/>
          </a:p>
        </p:txBody>
      </p:sp>
      <p:sp>
        <p:nvSpPr>
          <p:cNvPr id="23" name="Text 21"/>
          <p:cNvSpPr/>
          <p:nvPr/>
        </p:nvSpPr>
        <p:spPr>
          <a:xfrm>
            <a:off x="8212693" y="6491168"/>
            <a:ext cx="5579983" cy="766048"/>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Visualize the correlation between all variables in the dataset.</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333738"/>
            <a:ext cx="5965627" cy="704017"/>
          </a:xfrm>
          <a:prstGeom prst="rect">
            <a:avLst/>
          </a:prstGeom>
          <a:noFill/>
          <a:ln/>
        </p:spPr>
        <p:txBody>
          <a:bodyPr wrap="none" lIns="0" tIns="0" rIns="0" bIns="0" rtlCol="0" anchor="t"/>
          <a:lstStyle/>
          <a:p>
            <a:pPr marL="0" indent="0">
              <a:lnSpc>
                <a:spcPts val="5500"/>
              </a:lnSpc>
              <a:buNone/>
            </a:pPr>
            <a:r>
              <a:rPr lang="en-US" sz="4400" dirty="0">
                <a:solidFill>
                  <a:srgbClr val="38512F"/>
                </a:solidFill>
                <a:latin typeface="Lora" pitchFamily="34" charset="0"/>
                <a:ea typeface="Lora" pitchFamily="34" charset="-122"/>
                <a:cs typeface="Lora" pitchFamily="34" charset="-120"/>
              </a:rPr>
              <a:t>Model Implementation</a:t>
            </a:r>
            <a:endParaRPr lang="en-US" sz="4400" dirty="0"/>
          </a:p>
        </p:txBody>
      </p:sp>
      <p:sp>
        <p:nvSpPr>
          <p:cNvPr id="3" name="Text 1"/>
          <p:cNvSpPr/>
          <p:nvPr/>
        </p:nvSpPr>
        <p:spPr>
          <a:xfrm>
            <a:off x="837724" y="2516505"/>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The dataset is split into training and testing sets using the train_test_split function from Scikit-learn. Two machine learning models, LSTM and Random Forest, are implemented and compared.</a:t>
            </a:r>
            <a:endParaRPr lang="en-US" sz="1850" dirty="0"/>
          </a:p>
        </p:txBody>
      </p:sp>
      <p:sp>
        <p:nvSpPr>
          <p:cNvPr id="4" name="Text 2"/>
          <p:cNvSpPr/>
          <p:nvPr/>
        </p:nvSpPr>
        <p:spPr>
          <a:xfrm>
            <a:off x="837724" y="3791069"/>
            <a:ext cx="4441269" cy="351949"/>
          </a:xfrm>
          <a:prstGeom prst="rect">
            <a:avLst/>
          </a:prstGeom>
          <a:noFill/>
          <a:ln/>
        </p:spPr>
        <p:txBody>
          <a:bodyPr wrap="none" lIns="0" tIns="0" rIns="0" bIns="0" rtlCol="0" anchor="t"/>
          <a:lstStyle/>
          <a:p>
            <a:pPr marL="0" indent="0">
              <a:lnSpc>
                <a:spcPts val="2750"/>
              </a:lnSpc>
              <a:buNone/>
            </a:pPr>
            <a:r>
              <a:rPr lang="en-US" sz="2200" dirty="0">
                <a:solidFill>
                  <a:srgbClr val="38512F"/>
                </a:solidFill>
                <a:latin typeface="Lora" pitchFamily="34" charset="0"/>
                <a:ea typeface="Lora" pitchFamily="34" charset="-122"/>
                <a:cs typeface="Lora" pitchFamily="34" charset="-120"/>
              </a:rPr>
              <a:t>LSTM (Long Short-Term Memory)</a:t>
            </a:r>
            <a:endParaRPr lang="en-US" sz="2200" dirty="0"/>
          </a:p>
        </p:txBody>
      </p:sp>
      <p:sp>
        <p:nvSpPr>
          <p:cNvPr id="5" name="Text 3"/>
          <p:cNvSpPr/>
          <p:nvPr/>
        </p:nvSpPr>
        <p:spPr>
          <a:xfrm>
            <a:off x="837724" y="4382333"/>
            <a:ext cx="6185535" cy="2298144"/>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 type of Recurrent Neural Network (RNN) designed to handle the vanishing gradient problem. LSTMs are particularly well-suited for modeling temporal relationships in data, such as time series data. The LSTM model is implemented using the Keras library. It consists of an input layer, an LSTM layer, and an output layer.</a:t>
            </a:r>
            <a:endParaRPr lang="en-US" sz="1850" dirty="0"/>
          </a:p>
        </p:txBody>
      </p:sp>
      <p:sp>
        <p:nvSpPr>
          <p:cNvPr id="6" name="Text 4"/>
          <p:cNvSpPr/>
          <p:nvPr/>
        </p:nvSpPr>
        <p:spPr>
          <a:xfrm>
            <a:off x="7614761" y="3791069"/>
            <a:ext cx="2816185" cy="351949"/>
          </a:xfrm>
          <a:prstGeom prst="rect">
            <a:avLst/>
          </a:prstGeom>
          <a:noFill/>
          <a:ln/>
        </p:spPr>
        <p:txBody>
          <a:bodyPr wrap="none" lIns="0" tIns="0" rIns="0" bIns="0" rtlCol="0" anchor="t"/>
          <a:lstStyle/>
          <a:p>
            <a:pPr marL="0" indent="0">
              <a:lnSpc>
                <a:spcPts val="2750"/>
              </a:lnSpc>
              <a:buNone/>
            </a:pPr>
            <a:r>
              <a:rPr lang="en-US" sz="2200" dirty="0">
                <a:solidFill>
                  <a:srgbClr val="38512F"/>
                </a:solidFill>
                <a:latin typeface="Lora" pitchFamily="34" charset="0"/>
                <a:ea typeface="Lora" pitchFamily="34" charset="-122"/>
                <a:cs typeface="Lora" pitchFamily="34" charset="-120"/>
              </a:rPr>
              <a:t>Random Forest</a:t>
            </a:r>
            <a:endParaRPr lang="en-US" sz="2200" dirty="0"/>
          </a:p>
        </p:txBody>
      </p:sp>
      <p:sp>
        <p:nvSpPr>
          <p:cNvPr id="7" name="Text 5"/>
          <p:cNvSpPr/>
          <p:nvPr/>
        </p:nvSpPr>
        <p:spPr>
          <a:xfrm>
            <a:off x="7614761" y="4382333"/>
            <a:ext cx="6185535" cy="1532096"/>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An ensemble learning method that combines multiple decision trees for a more robust and accurate prediction model. Implemented using the Scikit-learn library. The model consists of an ensemble of decision trees.</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85799"/>
          </a:xfrm>
          <a:prstGeom prst="rect">
            <a:avLst/>
          </a:prstGeom>
        </p:spPr>
      </p:pic>
      <p:sp>
        <p:nvSpPr>
          <p:cNvPr id="3" name="Text 0"/>
          <p:cNvSpPr/>
          <p:nvPr/>
        </p:nvSpPr>
        <p:spPr>
          <a:xfrm>
            <a:off x="724019" y="3154918"/>
            <a:ext cx="4867513" cy="608409"/>
          </a:xfrm>
          <a:prstGeom prst="rect">
            <a:avLst/>
          </a:prstGeom>
          <a:noFill/>
          <a:ln/>
        </p:spPr>
        <p:txBody>
          <a:bodyPr wrap="none" lIns="0" tIns="0" rIns="0" bIns="0" rtlCol="0" anchor="t"/>
          <a:lstStyle/>
          <a:p>
            <a:pPr marL="0" indent="0">
              <a:lnSpc>
                <a:spcPts val="4750"/>
              </a:lnSpc>
              <a:buNone/>
            </a:pPr>
            <a:r>
              <a:rPr lang="en-US" sz="3800" dirty="0">
                <a:solidFill>
                  <a:srgbClr val="38512F"/>
                </a:solidFill>
                <a:latin typeface="Lora" pitchFamily="34" charset="0"/>
                <a:ea typeface="Lora" pitchFamily="34" charset="-122"/>
                <a:cs typeface="Lora" pitchFamily="34" charset="-120"/>
              </a:rPr>
              <a:t>Results</a:t>
            </a:r>
            <a:endParaRPr lang="en-US" sz="3800" dirty="0"/>
          </a:p>
        </p:txBody>
      </p:sp>
      <p:sp>
        <p:nvSpPr>
          <p:cNvPr id="4" name="Text 1"/>
          <p:cNvSpPr/>
          <p:nvPr/>
        </p:nvSpPr>
        <p:spPr>
          <a:xfrm>
            <a:off x="724019" y="4073604"/>
            <a:ext cx="13182362" cy="661749"/>
          </a:xfrm>
          <a:prstGeom prst="rect">
            <a:avLst/>
          </a:prstGeom>
          <a:noFill/>
          <a:ln/>
        </p:spPr>
        <p:txBody>
          <a:bodyPr wrap="squar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Both models are evaluated using a range of metrics to assess their performance: MAE (Mean Absolute Error), MAPE (Mean Absolute Percentage Error), R-squared, RMSE (Root Mean Squared Error), and Accuracy.</a:t>
            </a:r>
            <a:endParaRPr lang="en-US" sz="1600" dirty="0"/>
          </a:p>
        </p:txBody>
      </p:sp>
      <p:sp>
        <p:nvSpPr>
          <p:cNvPr id="5" name="Shape 2"/>
          <p:cNvSpPr/>
          <p:nvPr/>
        </p:nvSpPr>
        <p:spPr>
          <a:xfrm>
            <a:off x="724019" y="4968002"/>
            <a:ext cx="13182362" cy="1797963"/>
          </a:xfrm>
          <a:prstGeom prst="roundRect">
            <a:avLst>
              <a:gd name="adj" fmla="val 1726"/>
            </a:avLst>
          </a:prstGeom>
          <a:noFill/>
          <a:ln w="7620">
            <a:solidFill>
              <a:srgbClr val="000000">
                <a:alpha val="8000"/>
              </a:srgbClr>
            </a:solidFill>
            <a:prstDash val="solid"/>
          </a:ln>
        </p:spPr>
      </p:sp>
      <p:sp>
        <p:nvSpPr>
          <p:cNvPr id="6" name="Shape 3"/>
          <p:cNvSpPr/>
          <p:nvPr/>
        </p:nvSpPr>
        <p:spPr>
          <a:xfrm>
            <a:off x="731639" y="4975622"/>
            <a:ext cx="13169741" cy="594241"/>
          </a:xfrm>
          <a:prstGeom prst="rect">
            <a:avLst/>
          </a:prstGeom>
          <a:solidFill>
            <a:srgbClr val="FFFFFF">
              <a:alpha val="4000"/>
            </a:srgbClr>
          </a:solidFill>
          <a:ln/>
        </p:spPr>
      </p:sp>
      <p:sp>
        <p:nvSpPr>
          <p:cNvPr id="7" name="Text 4"/>
          <p:cNvSpPr/>
          <p:nvPr/>
        </p:nvSpPr>
        <p:spPr>
          <a:xfrm>
            <a:off x="938689" y="5107305"/>
            <a:ext cx="177748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Model</a:t>
            </a:r>
            <a:endParaRPr lang="en-US" sz="1600" dirty="0"/>
          </a:p>
        </p:txBody>
      </p:sp>
      <p:sp>
        <p:nvSpPr>
          <p:cNvPr id="8" name="Text 5"/>
          <p:cNvSpPr/>
          <p:nvPr/>
        </p:nvSpPr>
        <p:spPr>
          <a:xfrm>
            <a:off x="3137416" y="5107305"/>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MAE</a:t>
            </a:r>
            <a:endParaRPr lang="en-US" sz="1600" dirty="0"/>
          </a:p>
        </p:txBody>
      </p:sp>
      <p:sp>
        <p:nvSpPr>
          <p:cNvPr id="9" name="Text 6"/>
          <p:cNvSpPr/>
          <p:nvPr/>
        </p:nvSpPr>
        <p:spPr>
          <a:xfrm>
            <a:off x="5332333" y="5107305"/>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MAPE</a:t>
            </a:r>
            <a:endParaRPr lang="en-US" sz="1600" dirty="0"/>
          </a:p>
        </p:txBody>
      </p:sp>
      <p:sp>
        <p:nvSpPr>
          <p:cNvPr id="10" name="Text 7"/>
          <p:cNvSpPr/>
          <p:nvPr/>
        </p:nvSpPr>
        <p:spPr>
          <a:xfrm>
            <a:off x="7527250" y="5107305"/>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R^2</a:t>
            </a:r>
            <a:endParaRPr lang="en-US" sz="1600" dirty="0"/>
          </a:p>
        </p:txBody>
      </p:sp>
      <p:sp>
        <p:nvSpPr>
          <p:cNvPr id="11" name="Text 8"/>
          <p:cNvSpPr/>
          <p:nvPr/>
        </p:nvSpPr>
        <p:spPr>
          <a:xfrm>
            <a:off x="9722168" y="5107305"/>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RMSE</a:t>
            </a:r>
            <a:endParaRPr lang="en-US" sz="1600" dirty="0"/>
          </a:p>
        </p:txBody>
      </p:sp>
      <p:sp>
        <p:nvSpPr>
          <p:cNvPr id="12" name="Text 9"/>
          <p:cNvSpPr/>
          <p:nvPr/>
        </p:nvSpPr>
        <p:spPr>
          <a:xfrm>
            <a:off x="11917085" y="5107305"/>
            <a:ext cx="177748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Accuracy</a:t>
            </a:r>
            <a:endParaRPr lang="en-US" sz="1600" dirty="0"/>
          </a:p>
        </p:txBody>
      </p:sp>
      <p:sp>
        <p:nvSpPr>
          <p:cNvPr id="13" name="Shape 10"/>
          <p:cNvSpPr/>
          <p:nvPr/>
        </p:nvSpPr>
        <p:spPr>
          <a:xfrm>
            <a:off x="731639" y="5569863"/>
            <a:ext cx="13169741" cy="594241"/>
          </a:xfrm>
          <a:prstGeom prst="rect">
            <a:avLst/>
          </a:prstGeom>
          <a:solidFill>
            <a:srgbClr val="000000">
              <a:alpha val="4000"/>
            </a:srgbClr>
          </a:solidFill>
          <a:ln/>
        </p:spPr>
      </p:sp>
      <p:sp>
        <p:nvSpPr>
          <p:cNvPr id="14" name="Text 11"/>
          <p:cNvSpPr/>
          <p:nvPr/>
        </p:nvSpPr>
        <p:spPr>
          <a:xfrm>
            <a:off x="938689" y="5701546"/>
            <a:ext cx="177748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Random Forest</a:t>
            </a:r>
            <a:endParaRPr lang="en-US" sz="1600" dirty="0"/>
          </a:p>
        </p:txBody>
      </p:sp>
      <p:sp>
        <p:nvSpPr>
          <p:cNvPr id="15" name="Text 12"/>
          <p:cNvSpPr/>
          <p:nvPr/>
        </p:nvSpPr>
        <p:spPr>
          <a:xfrm>
            <a:off x="3137416" y="5701546"/>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0.0092434</a:t>
            </a:r>
            <a:endParaRPr lang="en-US" sz="1600" dirty="0"/>
          </a:p>
        </p:txBody>
      </p:sp>
      <p:sp>
        <p:nvSpPr>
          <p:cNvPr id="16" name="Text 13"/>
          <p:cNvSpPr/>
          <p:nvPr/>
        </p:nvSpPr>
        <p:spPr>
          <a:xfrm>
            <a:off x="5332333" y="5701546"/>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5.597700</a:t>
            </a:r>
            <a:endParaRPr lang="en-US" sz="1600" dirty="0"/>
          </a:p>
        </p:txBody>
      </p:sp>
      <p:sp>
        <p:nvSpPr>
          <p:cNvPr id="17" name="Text 14"/>
          <p:cNvSpPr/>
          <p:nvPr/>
        </p:nvSpPr>
        <p:spPr>
          <a:xfrm>
            <a:off x="7527250" y="5701546"/>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0.9717205</a:t>
            </a:r>
            <a:endParaRPr lang="en-US" sz="1600" dirty="0"/>
          </a:p>
        </p:txBody>
      </p:sp>
      <p:sp>
        <p:nvSpPr>
          <p:cNvPr id="18" name="Text 15"/>
          <p:cNvSpPr/>
          <p:nvPr/>
        </p:nvSpPr>
        <p:spPr>
          <a:xfrm>
            <a:off x="9722168" y="5701546"/>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0.0257910</a:t>
            </a:r>
            <a:endParaRPr lang="en-US" sz="1600" dirty="0"/>
          </a:p>
        </p:txBody>
      </p:sp>
      <p:sp>
        <p:nvSpPr>
          <p:cNvPr id="19" name="Text 16"/>
          <p:cNvSpPr/>
          <p:nvPr/>
        </p:nvSpPr>
        <p:spPr>
          <a:xfrm>
            <a:off x="11917085" y="5701546"/>
            <a:ext cx="177748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94.40229</a:t>
            </a:r>
            <a:endParaRPr lang="en-US" sz="1600" dirty="0"/>
          </a:p>
        </p:txBody>
      </p:sp>
      <p:sp>
        <p:nvSpPr>
          <p:cNvPr id="20" name="Shape 17"/>
          <p:cNvSpPr/>
          <p:nvPr/>
        </p:nvSpPr>
        <p:spPr>
          <a:xfrm>
            <a:off x="731639" y="6164104"/>
            <a:ext cx="13169741" cy="594241"/>
          </a:xfrm>
          <a:prstGeom prst="rect">
            <a:avLst/>
          </a:prstGeom>
          <a:solidFill>
            <a:srgbClr val="FFFFFF">
              <a:alpha val="4000"/>
            </a:srgbClr>
          </a:solidFill>
          <a:ln/>
        </p:spPr>
      </p:sp>
      <p:sp>
        <p:nvSpPr>
          <p:cNvPr id="21" name="Text 18"/>
          <p:cNvSpPr/>
          <p:nvPr/>
        </p:nvSpPr>
        <p:spPr>
          <a:xfrm>
            <a:off x="938689" y="6295787"/>
            <a:ext cx="177748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LSTM</a:t>
            </a:r>
            <a:endParaRPr lang="en-US" sz="1600" dirty="0"/>
          </a:p>
        </p:txBody>
      </p:sp>
      <p:sp>
        <p:nvSpPr>
          <p:cNvPr id="22" name="Text 19"/>
          <p:cNvSpPr/>
          <p:nvPr/>
        </p:nvSpPr>
        <p:spPr>
          <a:xfrm>
            <a:off x="3137416" y="6295787"/>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0.0077986</a:t>
            </a:r>
            <a:endParaRPr lang="en-US" sz="1600" dirty="0"/>
          </a:p>
        </p:txBody>
      </p:sp>
      <p:sp>
        <p:nvSpPr>
          <p:cNvPr id="23" name="Text 20"/>
          <p:cNvSpPr/>
          <p:nvPr/>
        </p:nvSpPr>
        <p:spPr>
          <a:xfrm>
            <a:off x="5332333" y="6295787"/>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3.258611</a:t>
            </a:r>
            <a:endParaRPr lang="en-US" sz="1600" dirty="0"/>
          </a:p>
        </p:txBody>
      </p:sp>
      <p:sp>
        <p:nvSpPr>
          <p:cNvPr id="24" name="Text 21"/>
          <p:cNvSpPr/>
          <p:nvPr/>
        </p:nvSpPr>
        <p:spPr>
          <a:xfrm>
            <a:off x="7527250" y="6295787"/>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0.9993664</a:t>
            </a:r>
            <a:endParaRPr lang="en-US" sz="1600" dirty="0"/>
          </a:p>
        </p:txBody>
      </p:sp>
      <p:sp>
        <p:nvSpPr>
          <p:cNvPr id="25" name="Text 22"/>
          <p:cNvSpPr/>
          <p:nvPr/>
        </p:nvSpPr>
        <p:spPr>
          <a:xfrm>
            <a:off x="9722168" y="6295787"/>
            <a:ext cx="177367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0.01220777</a:t>
            </a:r>
            <a:endParaRPr lang="en-US" sz="1600" dirty="0"/>
          </a:p>
        </p:txBody>
      </p:sp>
      <p:sp>
        <p:nvSpPr>
          <p:cNvPr id="26" name="Text 23"/>
          <p:cNvSpPr/>
          <p:nvPr/>
        </p:nvSpPr>
        <p:spPr>
          <a:xfrm>
            <a:off x="11917085" y="6295787"/>
            <a:ext cx="1777484" cy="330875"/>
          </a:xfrm>
          <a:prstGeom prst="rect">
            <a:avLst/>
          </a:prstGeom>
          <a:noFill/>
          <a:ln/>
        </p:spPr>
        <p:txBody>
          <a:bodyPr wrap="non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96.741388</a:t>
            </a:r>
            <a:endParaRPr lang="en-US" sz="1600" dirty="0"/>
          </a:p>
        </p:txBody>
      </p:sp>
      <p:sp>
        <p:nvSpPr>
          <p:cNvPr id="27" name="Text 24"/>
          <p:cNvSpPr/>
          <p:nvPr/>
        </p:nvSpPr>
        <p:spPr>
          <a:xfrm>
            <a:off x="724019" y="6998613"/>
            <a:ext cx="13182362" cy="661749"/>
          </a:xfrm>
          <a:prstGeom prst="rect">
            <a:avLst/>
          </a:prstGeom>
          <a:noFill/>
          <a:ln/>
        </p:spPr>
        <p:txBody>
          <a:bodyPr wrap="square" lIns="0" tIns="0" rIns="0" bIns="0" rtlCol="0" anchor="t"/>
          <a:lstStyle/>
          <a:p>
            <a:pPr marL="0" indent="0">
              <a:lnSpc>
                <a:spcPts val="2600"/>
              </a:lnSpc>
              <a:buNone/>
            </a:pPr>
            <a:r>
              <a:rPr lang="en-US" sz="1600" dirty="0">
                <a:solidFill>
                  <a:srgbClr val="3A3630"/>
                </a:solidFill>
                <a:latin typeface="Source Sans Pro" pitchFamily="34" charset="0"/>
                <a:ea typeface="Source Sans Pro" pitchFamily="34" charset="-122"/>
                <a:cs typeface="Source Sans Pro" pitchFamily="34" charset="-120"/>
              </a:rPr>
              <a:t>The results demonstrate that the LSTM model achieves superior performance with a higher accuracy of 96.74%, significantly outperforming the Random Forest model with an accuracy of 94.4%.</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1179</Words>
  <Application>Microsoft Office PowerPoint</Application>
  <PresentationFormat>Custom</PresentationFormat>
  <Paragraphs>111</Paragraphs>
  <Slides>10</Slides>
  <Notes>10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10</vt:i4>
      </vt:variant>
    </vt:vector>
  </HeadingPairs>
  <TitlesOfParts>
    <vt:vector size="17" baseType="lpstr">
      <vt:lpstr>Lora</vt:lpstr>
      <vt:lpstr>Arial</vt:lpstr>
      <vt:lpstr>Calibri</vt:lpstr>
      <vt:lpstr>Source Sans Pro</vt:lpstr>
      <vt:lpstr>Calibri Light</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SWARNALATHA NARRA</cp:lastModifiedBy>
  <cp:revision>2</cp:revision>
  <dcterms:created xsi:type="dcterms:W3CDTF">2024-11-27T16:32:08Z</dcterms:created>
  <dcterms:modified xsi:type="dcterms:W3CDTF">2024-11-28T13:19:52Z</dcterms:modified>
</cp:coreProperties>
</file>